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68" r:id="rId4"/>
    <p:sldId id="258" r:id="rId5"/>
    <p:sldId id="259" r:id="rId6"/>
    <p:sldId id="260" r:id="rId7"/>
    <p:sldId id="261" r:id="rId8"/>
    <p:sldId id="262" r:id="rId9"/>
    <p:sldId id="263" r:id="rId10"/>
    <p:sldId id="264" r:id="rId11"/>
    <p:sldId id="265" r:id="rId12"/>
    <p:sldId id="266" r:id="rId13"/>
    <p:sldId id="271" r:id="rId14"/>
    <p:sldId id="272" r:id="rId15"/>
    <p:sldId id="269" r:id="rId16"/>
    <p:sldId id="267" r:id="rId17"/>
  </p:sldIdLst>
  <p:sldSz cx="9144000" cy="6858000" type="screen4x3"/>
  <p:notesSz cx="6761163"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5611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9329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16240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038164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4800" b="0">
                <a:solidFill>
                  <a:schemeClr val="tx1">
                    <a:lumMod val="85000"/>
                    <a:lumOff val="15000"/>
                  </a:schemeClr>
                </a:solidFill>
                <a:latin typeface="Bahnschrift" panose="020B0502040204020203" pitchFamily="34" charset="0"/>
              </a:defRPr>
            </a:lvl1pPr>
          </a:lstStyle>
          <a:p>
            <a:r>
              <a:rPr lang="en-US" dirty="0"/>
              <a:t>Click to edit Master title style</a:t>
            </a:r>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000" cap="all" spc="200" baseline="0">
                <a:solidFill>
                  <a:schemeClr val="tx2"/>
                </a:solidFill>
                <a:latin typeface="Bahnschrift Light" panose="020B0502040204020203"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8104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7/30/2025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650567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7/30/2025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14710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7/30/2025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79066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BCAD085-E8A6-8845-BD4E-CB4CCA059FC4}" type="datetimeFigureOut">
              <a:rPr lang="en-US" smtClean="0"/>
              <a:t>7/30/2025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84742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5BCAD085-E8A6-8845-BD4E-CB4CCA059FC4}" type="datetimeFigureOut">
              <a:rPr lang="en-US" smtClean="0"/>
              <a:t>7/30/2025</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71948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852451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5BCAD085-E8A6-8845-BD4E-CB4CCA059FC4}" type="datetimeFigureOut">
              <a:rPr lang="en-US" smtClean="0"/>
              <a:t>7/30/2025</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C1FF6DA9-008F-8B48-92A6-B652298478BF}"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B9E2CDCE-918C-4F1A-B769-664C2D0C9DB0}"/>
              </a:ext>
            </a:extLst>
          </p:cNvPr>
          <p:cNvPicPr>
            <a:picLocks noChangeAspect="1"/>
          </p:cNvPicPr>
          <p:nvPr userDrawn="1"/>
        </p:nvPicPr>
        <p:blipFill>
          <a:blip r:embed="rId13"/>
          <a:stretch>
            <a:fillRect/>
          </a:stretch>
        </p:blipFill>
        <p:spPr>
          <a:xfrm>
            <a:off x="7453251" y="253515"/>
            <a:ext cx="1350818" cy="1014153"/>
          </a:xfrm>
          <a:prstGeom prst="rect">
            <a:avLst/>
          </a:prstGeom>
        </p:spPr>
      </p:pic>
    </p:spTree>
    <p:extLst>
      <p:ext uri="{BB962C8B-B14F-4D97-AF65-F5344CB8AC3E}">
        <p14:creationId xmlns:p14="http://schemas.microsoft.com/office/powerpoint/2010/main" val="88791465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info@panchvativalve.com" TargetMode="External"/><Relationship Id="rId1" Type="http://schemas.openxmlformats.org/officeDocument/2006/relationships/slideLayout" Target="../slideLayouts/slideLayout1.xml"/><Relationship Id="rId5" Type="http://schemas.openxmlformats.org/officeDocument/2006/relationships/hyperlink" Target="https://de.wikivoyage.org/wiki/Delhi"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jpe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13.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jpe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jpeg"/><Relationship Id="rId9" Type="http://schemas.openxmlformats.org/officeDocument/2006/relationships/image" Target="../media/image21.jpeg"/></Relationships>
</file>

<file path=ppt/slides/_rels/slide14.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28.jpeg"/><Relationship Id="rId11" Type="http://schemas.openxmlformats.org/officeDocument/2006/relationships/image" Target="../media/image33.jpeg"/><Relationship Id="rId5" Type="http://schemas.openxmlformats.org/officeDocument/2006/relationships/image" Target="../media/image27.png"/><Relationship Id="rId10" Type="http://schemas.openxmlformats.org/officeDocument/2006/relationships/image" Target="../media/image32.jpeg"/><Relationship Id="rId4" Type="http://schemas.openxmlformats.org/officeDocument/2006/relationships/image" Target="../media/image26.png"/><Relationship Id="rId9" Type="http://schemas.openxmlformats.org/officeDocument/2006/relationships/image" Target="../media/image31.jpeg"/></Relationships>
</file>

<file path=ppt/slides/_rels/slide15.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35.jpg"/><Relationship Id="rId7" Type="http://schemas.openxmlformats.org/officeDocument/2006/relationships/image" Target="../media/image39.png"/><Relationship Id="rId2" Type="http://schemas.openxmlformats.org/officeDocument/2006/relationships/image" Target="../media/image34.png"/><Relationship Id="rId1" Type="http://schemas.openxmlformats.org/officeDocument/2006/relationships/slideLayout" Target="../slideLayouts/slideLayout2.xml"/><Relationship Id="rId6" Type="http://schemas.openxmlformats.org/officeDocument/2006/relationships/image" Target="../media/image38.jpeg"/><Relationship Id="rId5" Type="http://schemas.openxmlformats.org/officeDocument/2006/relationships/image" Target="../media/image37.jpg"/><Relationship Id="rId4" Type="http://schemas.openxmlformats.org/officeDocument/2006/relationships/image" Target="../media/image36.jpg"/></Relationships>
</file>

<file path=ppt/slides/_rels/slide16.xml.rels><?xml version="1.0" encoding="UTF-8" standalone="yes"?>
<Relationships xmlns="http://schemas.openxmlformats.org/package/2006/relationships"><Relationship Id="rId3" Type="http://schemas.openxmlformats.org/officeDocument/2006/relationships/hyperlink" Target="tel:+91%2098707%2054819" TargetMode="External"/><Relationship Id="rId2" Type="http://schemas.openxmlformats.org/officeDocument/2006/relationships/hyperlink" Target="mailto:info@panchvativalve.com" TargetMode="External"/><Relationship Id="rId1" Type="http://schemas.openxmlformats.org/officeDocument/2006/relationships/slideLayout" Target="../slideLayouts/slideLayout2.xml"/><Relationship Id="rId4" Type="http://schemas.openxmlformats.org/officeDocument/2006/relationships/hyperlink" Target="https://www.linkedin.com/company/106711142/admin/inbox/?lipi=urn%3Ali%3Apage%3Aorganization_admin_admin_inbox_index%3Bbff71d76-fc84-4bd2-9fa1-35e0156783f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6312" y="633877"/>
            <a:ext cx="7902526" cy="3566160"/>
          </a:xfrm>
        </p:spPr>
        <p:txBody>
          <a:bodyPr>
            <a:noAutofit/>
          </a:bodyPr>
          <a:lstStyle/>
          <a:p>
            <a:pPr algn="ctr"/>
            <a:r>
              <a:rPr sz="6400" b="1" dirty="0">
                <a:solidFill>
                  <a:srgbClr val="002060"/>
                </a:solidFill>
                <a:latin typeface="Bahnschrift" panose="020B0502040204020203" pitchFamily="34" charset="0"/>
              </a:rPr>
              <a:t>P</a:t>
            </a:r>
            <a:r>
              <a:rPr lang="en-IN" sz="6400" b="1" dirty="0">
                <a:solidFill>
                  <a:srgbClr val="002060"/>
                </a:solidFill>
                <a:latin typeface="Bahnschrift" panose="020B0502040204020203" pitchFamily="34" charset="0"/>
              </a:rPr>
              <a:t>ANCHVATI VALVES</a:t>
            </a:r>
            <a:br>
              <a:rPr lang="en-IN" sz="6400" b="1" dirty="0">
                <a:solidFill>
                  <a:srgbClr val="002060"/>
                </a:solidFill>
                <a:latin typeface="Bahnschrift" panose="020B0502040204020203" pitchFamily="34" charset="0"/>
              </a:rPr>
            </a:br>
            <a:r>
              <a:rPr lang="en-IN" sz="6400" b="1" dirty="0">
                <a:solidFill>
                  <a:srgbClr val="002060"/>
                </a:solidFill>
                <a:latin typeface="Bahnschrift" panose="020B0502040204020203" pitchFamily="34" charset="0"/>
              </a:rPr>
              <a:t> &amp;</a:t>
            </a:r>
            <a:br>
              <a:rPr lang="en-IN" sz="6400" b="1" dirty="0">
                <a:solidFill>
                  <a:srgbClr val="002060"/>
                </a:solidFill>
                <a:latin typeface="Bahnschrift" panose="020B0502040204020203" pitchFamily="34" charset="0"/>
              </a:rPr>
            </a:br>
            <a:r>
              <a:rPr lang="en-IN" sz="6400" b="1" dirty="0">
                <a:solidFill>
                  <a:srgbClr val="002060"/>
                </a:solidFill>
                <a:latin typeface="Bahnschrift" panose="020B0502040204020203" pitchFamily="34" charset="0"/>
              </a:rPr>
              <a:t> FLANGES PVT. LTD.</a:t>
            </a:r>
            <a:endParaRPr sz="6400" b="1" dirty="0">
              <a:solidFill>
                <a:srgbClr val="002060"/>
              </a:solidFill>
              <a:latin typeface="Bahnschrift" panose="020B0502040204020203" pitchFamily="34" charset="0"/>
            </a:endParaRPr>
          </a:p>
        </p:txBody>
      </p:sp>
      <p:sp>
        <p:nvSpPr>
          <p:cNvPr id="3" name="Subtitle 2"/>
          <p:cNvSpPr>
            <a:spLocks noGrp="1"/>
          </p:cNvSpPr>
          <p:nvPr>
            <p:ph type="subTitle" idx="1"/>
          </p:nvPr>
        </p:nvSpPr>
        <p:spPr/>
        <p:txBody>
          <a:bodyPr>
            <a:normAutofit fontScale="62500" lnSpcReduction="20000"/>
          </a:bodyPr>
          <a:lstStyle/>
          <a:p>
            <a:r>
              <a:rPr dirty="0"/>
              <a:t>Engineering Flow Control Solutions for a Better Tomorrow</a:t>
            </a:r>
          </a:p>
          <a:p>
            <a:r>
              <a:rPr dirty="0"/>
              <a:t>📍 </a:t>
            </a:r>
            <a:r>
              <a:rPr lang="en-IN" dirty="0"/>
              <a:t>       </a:t>
            </a:r>
            <a:r>
              <a:rPr dirty="0"/>
              <a:t>India | 🌐 </a:t>
            </a:r>
            <a:r>
              <a:rPr lang="en-IN" dirty="0"/>
              <a:t>www.panchvativalveS.com</a:t>
            </a:r>
            <a:endParaRPr dirty="0"/>
          </a:p>
          <a:p>
            <a:r>
              <a:rPr dirty="0"/>
              <a:t>📧 </a:t>
            </a:r>
            <a:r>
              <a:rPr dirty="0">
                <a:hlinkClick r:id="rId2"/>
              </a:rPr>
              <a:t>info@panchvativalve.com</a:t>
            </a:r>
            <a:r>
              <a:rPr lang="en-US" dirty="0"/>
              <a:t>, panchvativalves@gmail.com</a:t>
            </a:r>
            <a:endParaRPr dirty="0"/>
          </a:p>
        </p:txBody>
      </p:sp>
      <p:pic>
        <p:nvPicPr>
          <p:cNvPr id="5" name="Picture 4">
            <a:extLst>
              <a:ext uri="{FF2B5EF4-FFF2-40B4-BE49-F238E27FC236}">
                <a16:creationId xmlns:a16="http://schemas.microsoft.com/office/drawing/2014/main" id="{DC75C946-B4EB-40A5-A2B7-9B473C86FF26}"/>
              </a:ext>
            </a:extLst>
          </p:cNvPr>
          <p:cNvPicPr>
            <a:picLocks noChangeAspect="1"/>
          </p:cNvPicPr>
          <p:nvPr/>
        </p:nvPicPr>
        <p:blipFill>
          <a:blip r:embed="rId3"/>
          <a:stretch>
            <a:fillRect/>
          </a:stretch>
        </p:blipFill>
        <p:spPr>
          <a:xfrm>
            <a:off x="7540122" y="184735"/>
            <a:ext cx="1350818" cy="1014153"/>
          </a:xfrm>
          <a:prstGeom prst="rect">
            <a:avLst/>
          </a:prstGeom>
        </p:spPr>
      </p:pic>
      <p:pic>
        <p:nvPicPr>
          <p:cNvPr id="7" name="Picture 6">
            <a:extLst>
              <a:ext uri="{FF2B5EF4-FFF2-40B4-BE49-F238E27FC236}">
                <a16:creationId xmlns:a16="http://schemas.microsoft.com/office/drawing/2014/main" id="{A3C3E7DA-B391-434A-8E1E-BB13229CF49C}"/>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1148276" y="4775046"/>
            <a:ext cx="371036" cy="248566"/>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CERTIFICATIONS</a:t>
            </a:r>
            <a:endParaRPr dirty="0"/>
          </a:p>
        </p:txBody>
      </p:sp>
      <p:sp>
        <p:nvSpPr>
          <p:cNvPr id="3" name="Content Placeholder 2"/>
          <p:cNvSpPr>
            <a:spLocks noGrp="1"/>
          </p:cNvSpPr>
          <p:nvPr>
            <p:ph idx="1"/>
          </p:nvPr>
        </p:nvSpPr>
        <p:spPr/>
        <p:txBody>
          <a:bodyPr/>
          <a:lstStyle/>
          <a:p>
            <a:r>
              <a:rPr dirty="0"/>
              <a:t>Quality Assurance:</a:t>
            </a:r>
          </a:p>
          <a:p>
            <a:r>
              <a:rPr dirty="0"/>
              <a:t>- ISO 9001:2015 Certified</a:t>
            </a:r>
            <a:endParaRPr lang="en-IN" dirty="0"/>
          </a:p>
          <a:p>
            <a:r>
              <a:rPr lang="en-IN" dirty="0"/>
              <a:t>- ISO </a:t>
            </a:r>
            <a:r>
              <a:rPr lang="en-IN"/>
              <a:t>45001:2018 Certified</a:t>
            </a:r>
            <a:endParaRPr lang="en-US" dirty="0"/>
          </a:p>
          <a:p>
            <a:r>
              <a:rPr lang="en-US" dirty="0"/>
              <a:t>-</a:t>
            </a:r>
            <a:r>
              <a:rPr lang="en-IN" dirty="0"/>
              <a:t> EIL Certified</a:t>
            </a:r>
            <a:endParaRPr dirty="0"/>
          </a:p>
          <a:p>
            <a:r>
              <a:rPr dirty="0"/>
              <a:t>- IBR Certification</a:t>
            </a:r>
          </a:p>
          <a:p>
            <a:r>
              <a:rPr dirty="0"/>
              <a:t>- </a:t>
            </a:r>
            <a:r>
              <a:rPr lang="en-IN" dirty="0"/>
              <a:t>Other Certifications </a:t>
            </a:r>
            <a:r>
              <a:rPr dirty="0"/>
              <a:t>(upon request)</a:t>
            </a: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W</a:t>
            </a:r>
            <a:r>
              <a:rPr lang="en-IN" dirty="0"/>
              <a:t>hy </a:t>
            </a:r>
            <a:r>
              <a:rPr dirty="0"/>
              <a:t>Choose Us?</a:t>
            </a:r>
          </a:p>
        </p:txBody>
      </p:sp>
      <p:sp>
        <p:nvSpPr>
          <p:cNvPr id="3" name="Content Placeholder 2"/>
          <p:cNvSpPr>
            <a:spLocks noGrp="1"/>
          </p:cNvSpPr>
          <p:nvPr>
            <p:ph idx="1"/>
          </p:nvPr>
        </p:nvSpPr>
        <p:spPr/>
        <p:txBody>
          <a:bodyPr/>
          <a:lstStyle/>
          <a:p>
            <a:r>
              <a:t>Key Differentiators:</a:t>
            </a:r>
          </a:p>
          <a:p>
            <a:r>
              <a:t>✅ Decades of engineering expertise</a:t>
            </a:r>
          </a:p>
          <a:p>
            <a:r>
              <a:t>✅ High-performance, tested products</a:t>
            </a:r>
          </a:p>
          <a:p>
            <a:r>
              <a:t>✅ Custom design capabilities</a:t>
            </a:r>
          </a:p>
          <a:p>
            <a:r>
              <a:t>✅ Competitive pricing</a:t>
            </a:r>
          </a:p>
          <a:p>
            <a:r>
              <a:t>✅ Rapid delivery timelines</a:t>
            </a:r>
          </a:p>
          <a:p>
            <a:r>
              <a:t>✅ Global support and service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NATIONAL CLIENTS</a:t>
            </a:r>
            <a:endParaRPr dirty="0"/>
          </a:p>
        </p:txBody>
      </p:sp>
      <p:sp>
        <p:nvSpPr>
          <p:cNvPr id="3" name="Content Placeholder 2"/>
          <p:cNvSpPr>
            <a:spLocks noGrp="1"/>
          </p:cNvSpPr>
          <p:nvPr>
            <p:ph idx="1"/>
          </p:nvPr>
        </p:nvSpPr>
        <p:spPr>
          <a:xfrm>
            <a:off x="488243" y="1876063"/>
            <a:ext cx="7878517" cy="4023360"/>
          </a:xfrm>
        </p:spPr>
        <p:txBody>
          <a:bodyPr/>
          <a:lstStyle/>
          <a:p>
            <a:r>
              <a:rPr dirty="0"/>
              <a:t>Trusted By Leading Companies:</a:t>
            </a:r>
            <a:r>
              <a:rPr lang="en-IN" dirty="0"/>
              <a:t> </a:t>
            </a:r>
            <a:endParaRPr dirty="0"/>
          </a:p>
        </p:txBody>
      </p:sp>
      <p:pic>
        <p:nvPicPr>
          <p:cNvPr id="27" name="Picture 26" descr="C:\Users\Sai\AppData\Local\Microsoft\Windows\INetCache\Content.MSO\63D4664F.tmp">
            <a:extLst>
              <a:ext uri="{FF2B5EF4-FFF2-40B4-BE49-F238E27FC236}">
                <a16:creationId xmlns:a16="http://schemas.microsoft.com/office/drawing/2014/main" id="{037006FE-AD94-40E7-AE48-A67DB351246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88244" y="2602530"/>
            <a:ext cx="1306307" cy="1093764"/>
          </a:xfrm>
          <a:prstGeom prst="rect">
            <a:avLst/>
          </a:prstGeom>
          <a:ln>
            <a:noFill/>
          </a:ln>
          <a:effectLst>
            <a:outerShdw blurRad="292100" dist="139700" dir="2700000" algn="tl" rotWithShape="0">
              <a:srgbClr val="333333">
                <a:alpha val="65000"/>
              </a:srgbClr>
            </a:outerShdw>
          </a:effectLst>
        </p:spPr>
      </p:pic>
      <p:pic>
        <p:nvPicPr>
          <p:cNvPr id="29" name="Picture 28">
            <a:extLst>
              <a:ext uri="{FF2B5EF4-FFF2-40B4-BE49-F238E27FC236}">
                <a16:creationId xmlns:a16="http://schemas.microsoft.com/office/drawing/2014/main" id="{F2033E7A-BCD0-4588-B99A-D151E671DA89}"/>
              </a:ext>
            </a:extLst>
          </p:cNvPr>
          <p:cNvPicPr/>
          <p:nvPr/>
        </p:nvPicPr>
        <p:blipFill rotWithShape="1">
          <a:blip r:embed="rId3" cstate="print">
            <a:extLst>
              <a:ext uri="{28A0092B-C50C-407E-A947-70E740481C1C}">
                <a14:useLocalDpi xmlns:a14="http://schemas.microsoft.com/office/drawing/2010/main" val="0"/>
              </a:ext>
            </a:extLst>
          </a:blip>
          <a:srcRect l="27597" t="10395" r="27953" b="10791"/>
          <a:stretch/>
        </p:blipFill>
        <p:spPr bwMode="auto">
          <a:xfrm>
            <a:off x="3907813" y="2489987"/>
            <a:ext cx="1261886" cy="1293832"/>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pic>
        <p:nvPicPr>
          <p:cNvPr id="30" name="Picture 29" descr="C:\Users\Sai\AppData\Local\Microsoft\Windows\INetCache\Content.MSO\4D4B03C7.tmp">
            <a:extLst>
              <a:ext uri="{FF2B5EF4-FFF2-40B4-BE49-F238E27FC236}">
                <a16:creationId xmlns:a16="http://schemas.microsoft.com/office/drawing/2014/main" id="{799D651E-BCF0-4704-BCB6-B836B7FF83D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05902" y="2602529"/>
            <a:ext cx="1172843" cy="1093765"/>
          </a:xfrm>
          <a:prstGeom prst="rect">
            <a:avLst/>
          </a:prstGeom>
          <a:ln>
            <a:noFill/>
          </a:ln>
          <a:effectLst>
            <a:outerShdw blurRad="292100" dist="139700" dir="2700000" algn="tl" rotWithShape="0">
              <a:srgbClr val="333333">
                <a:alpha val="65000"/>
              </a:srgbClr>
            </a:outerShdw>
          </a:effectLst>
        </p:spPr>
      </p:pic>
      <p:pic>
        <p:nvPicPr>
          <p:cNvPr id="31" name="Picture 30" descr="https://www.oswalvalves.com/assets/images/clients-all/bps/bhel.jpg">
            <a:extLst>
              <a:ext uri="{FF2B5EF4-FFF2-40B4-BE49-F238E27FC236}">
                <a16:creationId xmlns:a16="http://schemas.microsoft.com/office/drawing/2014/main" id="{1FE6E98C-6F26-4A01-8D68-E92BD59C9E25}"/>
              </a:ext>
            </a:extLst>
          </p:cNvPr>
          <p:cNvPicPr/>
          <p:nvPr/>
        </p:nvPicPr>
        <p:blipFill rotWithShape="1">
          <a:blip r:embed="rId5">
            <a:extLst>
              <a:ext uri="{28A0092B-C50C-407E-A947-70E740481C1C}">
                <a14:useLocalDpi xmlns:a14="http://schemas.microsoft.com/office/drawing/2010/main" val="0"/>
              </a:ext>
            </a:extLst>
          </a:blip>
          <a:srcRect t="10113" b="8213"/>
          <a:stretch/>
        </p:blipFill>
        <p:spPr bwMode="auto">
          <a:xfrm>
            <a:off x="7104184" y="2602529"/>
            <a:ext cx="1310710" cy="1093765"/>
          </a:xfrm>
          <a:prstGeom prst="rect">
            <a:avLst/>
          </a:prstGeom>
          <a:ln>
            <a:noFill/>
          </a:ln>
          <a:effectLst>
            <a:outerShdw blurRad="292100" dist="139700" dir="2700000" algn="tl" rotWithShape="0">
              <a:srgbClr val="333333">
                <a:alpha val="65000"/>
              </a:srgbClr>
            </a:outerShdw>
          </a:effectLst>
        </p:spPr>
      </p:pic>
      <p:pic>
        <p:nvPicPr>
          <p:cNvPr id="32" name="Picture 31" descr="C:\Users\Sai\AppData\Local\Microsoft\Windows\INetCache\Content.MSO\B082686D.tmp">
            <a:extLst>
              <a:ext uri="{FF2B5EF4-FFF2-40B4-BE49-F238E27FC236}">
                <a16:creationId xmlns:a16="http://schemas.microsoft.com/office/drawing/2014/main" id="{1A544FE6-4407-48AD-B400-AFF7FBBF1688}"/>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88243" y="4372593"/>
            <a:ext cx="1306308" cy="1294641"/>
          </a:xfrm>
          <a:prstGeom prst="rect">
            <a:avLst/>
          </a:prstGeom>
          <a:ln>
            <a:noFill/>
          </a:ln>
          <a:effectLst>
            <a:outerShdw blurRad="292100" dist="139700" dir="2700000" algn="tl" rotWithShape="0">
              <a:srgbClr val="333333">
                <a:alpha val="65000"/>
              </a:srgbClr>
            </a:outerShdw>
          </a:effectLst>
        </p:spPr>
      </p:pic>
      <p:pic>
        <p:nvPicPr>
          <p:cNvPr id="33" name="Picture 32" descr="C:\Users\Sai\AppData\Local\Microsoft\Windows\INetCache\Content.MSO\68F8203.tmp">
            <a:extLst>
              <a:ext uri="{FF2B5EF4-FFF2-40B4-BE49-F238E27FC236}">
                <a16:creationId xmlns:a16="http://schemas.microsoft.com/office/drawing/2014/main" id="{C9A2DDE7-635E-4D4F-BAF3-EBD4B20BF646}"/>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2175818" y="4373402"/>
            <a:ext cx="1284834" cy="1293832"/>
          </a:xfrm>
          <a:prstGeom prst="rect">
            <a:avLst/>
          </a:prstGeom>
          <a:ln>
            <a:noFill/>
          </a:ln>
          <a:effectLst>
            <a:outerShdw blurRad="292100" dist="139700" dir="2700000" algn="tl" rotWithShape="0">
              <a:srgbClr val="333333">
                <a:alpha val="65000"/>
              </a:srgbClr>
            </a:outerShdw>
          </a:effectLst>
        </p:spPr>
      </p:pic>
      <p:pic>
        <p:nvPicPr>
          <p:cNvPr id="34" name="Picture 33" descr="Gujarat State Fertilizers &amp; Chemicals Ltd. Official">
            <a:extLst>
              <a:ext uri="{FF2B5EF4-FFF2-40B4-BE49-F238E27FC236}">
                <a16:creationId xmlns:a16="http://schemas.microsoft.com/office/drawing/2014/main" id="{B8363730-9A4F-4ECC-8266-A634ACADA4E9}"/>
              </a:ext>
            </a:extLst>
          </p:cNvPr>
          <p:cNvPicPr/>
          <p:nvPr/>
        </p:nvPicPr>
        <p:blipFill rotWithShape="1">
          <a:blip r:embed="rId8">
            <a:extLst>
              <a:ext uri="{28A0092B-C50C-407E-A947-70E740481C1C}">
                <a14:useLocalDpi xmlns:a14="http://schemas.microsoft.com/office/drawing/2010/main" val="0"/>
              </a:ext>
            </a:extLst>
          </a:blip>
          <a:srcRect l="13360" t="4889" r="14881" b="9345"/>
          <a:stretch/>
        </p:blipFill>
        <p:spPr bwMode="auto">
          <a:xfrm>
            <a:off x="3779462" y="4373402"/>
            <a:ext cx="1317990" cy="1293832"/>
          </a:xfrm>
          <a:prstGeom prst="rect">
            <a:avLst/>
          </a:prstGeom>
          <a:ln>
            <a:noFill/>
          </a:ln>
          <a:effectLst>
            <a:outerShdw blurRad="292100" dist="139700" dir="2700000" algn="tl" rotWithShape="0">
              <a:srgbClr val="333333">
                <a:alpha val="65000"/>
              </a:srgbClr>
            </a:outerShdw>
          </a:effectLst>
        </p:spPr>
      </p:pic>
      <p:pic>
        <p:nvPicPr>
          <p:cNvPr id="35" name="Picture 34" descr="C:\Users\Sai\AppData\Local\Microsoft\Windows\INetCache\Content.MSO\291F87F4.tmp">
            <a:extLst>
              <a:ext uri="{FF2B5EF4-FFF2-40B4-BE49-F238E27FC236}">
                <a16:creationId xmlns:a16="http://schemas.microsoft.com/office/drawing/2014/main" id="{53137BFB-D9BE-4A1A-9D44-53F05E8EB100}"/>
              </a:ext>
            </a:extLst>
          </p:cNvPr>
          <p:cNvPicPr/>
          <p:nvPr/>
        </p:nvPicPr>
        <p:blipFill>
          <a:blip r:embed="rId9">
            <a:extLst>
              <a:ext uri="{28A0092B-C50C-407E-A947-70E740481C1C}">
                <a14:useLocalDpi xmlns:a14="http://schemas.microsoft.com/office/drawing/2010/main" val="0"/>
              </a:ext>
            </a:extLst>
          </a:blip>
          <a:srcRect/>
          <a:stretch>
            <a:fillRect/>
          </a:stretch>
        </p:blipFill>
        <p:spPr bwMode="auto">
          <a:xfrm>
            <a:off x="5416262" y="4372593"/>
            <a:ext cx="1317991" cy="1294641"/>
          </a:xfrm>
          <a:prstGeom prst="rect">
            <a:avLst/>
          </a:prstGeom>
          <a:ln>
            <a:noFill/>
          </a:ln>
          <a:effectLst>
            <a:outerShdw blurRad="292100" dist="139700" dir="2700000" algn="tl" rotWithShape="0">
              <a:srgbClr val="333333">
                <a:alpha val="65000"/>
              </a:srgbClr>
            </a:outerShdw>
          </a:effectLst>
        </p:spPr>
      </p:pic>
      <p:pic>
        <p:nvPicPr>
          <p:cNvPr id="36" name="Picture 35" descr="C:\Users\Sai\AppData\Local\Microsoft\Windows\INetCache\Content.MSO\2425D622.tmp">
            <a:extLst>
              <a:ext uri="{FF2B5EF4-FFF2-40B4-BE49-F238E27FC236}">
                <a16:creationId xmlns:a16="http://schemas.microsoft.com/office/drawing/2014/main" id="{08596CAF-EECD-4E77-B065-263F1C81932E}"/>
              </a:ext>
            </a:extLst>
          </p:cNvPr>
          <p:cNvPicPr/>
          <p:nvPr/>
        </p:nvPicPr>
        <p:blipFill>
          <a:blip r:embed="rId10">
            <a:extLst>
              <a:ext uri="{28A0092B-C50C-407E-A947-70E740481C1C}">
                <a14:useLocalDpi xmlns:a14="http://schemas.microsoft.com/office/drawing/2010/main" val="0"/>
              </a:ext>
            </a:extLst>
          </a:blip>
          <a:srcRect/>
          <a:stretch>
            <a:fillRect/>
          </a:stretch>
        </p:blipFill>
        <p:spPr bwMode="auto">
          <a:xfrm>
            <a:off x="7108589" y="4372593"/>
            <a:ext cx="1306305" cy="1294641"/>
          </a:xfrm>
          <a:prstGeom prst="rect">
            <a:avLst/>
          </a:prstGeom>
          <a:ln>
            <a:noFill/>
          </a:ln>
          <a:effectLst>
            <a:outerShdw blurRad="292100" dist="139700" dir="2700000" algn="tl" rotWithShape="0">
              <a:srgbClr val="333333">
                <a:alpha val="65000"/>
              </a:srgbClr>
            </a:outerShdw>
          </a:effectLst>
        </p:spPr>
      </p:pic>
      <p:pic>
        <p:nvPicPr>
          <p:cNvPr id="14" name="Picture 13" descr="ASSAM BIO REFINERY PRIVATE LIMITED ADDENDUM - I Date: 13/05/2023  Description of Advertisement: Recruitment advertisement of Ass">
            <a:extLst>
              <a:ext uri="{FF2B5EF4-FFF2-40B4-BE49-F238E27FC236}">
                <a16:creationId xmlns:a16="http://schemas.microsoft.com/office/drawing/2014/main" id="{30AF28D3-07F5-4990-A363-0B7C3272CAF2}"/>
              </a:ext>
            </a:extLst>
          </p:cNvPr>
          <p:cNvPicPr/>
          <p:nvPr/>
        </p:nvPicPr>
        <p:blipFill>
          <a:blip r:embed="rId11">
            <a:extLst>
              <a:ext uri="{28A0092B-C50C-407E-A947-70E740481C1C}">
                <a14:useLocalDpi xmlns:a14="http://schemas.microsoft.com/office/drawing/2010/main" val="0"/>
              </a:ext>
            </a:extLst>
          </a:blip>
          <a:srcRect/>
          <a:stretch>
            <a:fillRect/>
          </a:stretch>
        </p:blipFill>
        <p:spPr bwMode="auto">
          <a:xfrm>
            <a:off x="2219990" y="2602529"/>
            <a:ext cx="1240662" cy="1181290"/>
          </a:xfrm>
          <a:prstGeom prst="rect">
            <a:avLst/>
          </a:prstGeom>
          <a:ln>
            <a:noFill/>
          </a:ln>
          <a:effectLst>
            <a:outerShdw blurRad="292100" dist="139700" dir="2700000" algn="tl" rotWithShape="0">
              <a:srgbClr val="333333">
                <a:alpha val="65000"/>
              </a:srgbClr>
            </a:outerShdw>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7003A9B-3EA9-4748-A879-987BA0D857EA}"/>
              </a:ext>
            </a:extLst>
          </p:cNvPr>
          <p:cNvSpPr>
            <a:spLocks noGrp="1"/>
          </p:cNvSpPr>
          <p:nvPr>
            <p:ph type="title"/>
          </p:nvPr>
        </p:nvSpPr>
        <p:spPr>
          <a:xfrm>
            <a:off x="822325" y="287338"/>
            <a:ext cx="7543800" cy="1449387"/>
          </a:xfrm>
        </p:spPr>
        <p:txBody>
          <a:bodyPr/>
          <a:lstStyle/>
          <a:p>
            <a:r>
              <a:rPr lang="en-IN" dirty="0"/>
              <a:t>NATIONAL CLIENTS</a:t>
            </a:r>
            <a:endParaRPr dirty="0"/>
          </a:p>
        </p:txBody>
      </p:sp>
      <p:pic>
        <p:nvPicPr>
          <p:cNvPr id="5" name="Picture 4" descr="C:\Users\Sai\AppData\Local\Microsoft\Windows\INetCache\Content.MSO\5B77FA80.tmp">
            <a:extLst>
              <a:ext uri="{FF2B5EF4-FFF2-40B4-BE49-F238E27FC236}">
                <a16:creationId xmlns:a16="http://schemas.microsoft.com/office/drawing/2014/main" id="{8FC2BEC7-59B0-4062-BFAF-75E201029BDC}"/>
              </a:ext>
            </a:extLst>
          </p:cNvPr>
          <p:cNvPicPr/>
          <p:nvPr/>
        </p:nvPicPr>
        <p:blipFill rotWithShape="1">
          <a:blip r:embed="rId2">
            <a:extLst>
              <a:ext uri="{28A0092B-C50C-407E-A947-70E740481C1C}">
                <a14:useLocalDpi xmlns:a14="http://schemas.microsoft.com/office/drawing/2010/main" val="0"/>
              </a:ext>
            </a:extLst>
          </a:blip>
          <a:srcRect b="13644"/>
          <a:stretch/>
        </p:blipFill>
        <p:spPr bwMode="auto">
          <a:xfrm>
            <a:off x="734261" y="2472135"/>
            <a:ext cx="1249485" cy="1330263"/>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pic>
        <p:nvPicPr>
          <p:cNvPr id="7" name="Picture 6" descr="Indian Oil Logo, symbol, meaning, history, PNG, brand">
            <a:extLst>
              <a:ext uri="{FF2B5EF4-FFF2-40B4-BE49-F238E27FC236}">
                <a16:creationId xmlns:a16="http://schemas.microsoft.com/office/drawing/2014/main" id="{FF69A07E-C95F-43B0-A7BA-F292D0C4858D}"/>
              </a:ext>
            </a:extLst>
          </p:cNvPr>
          <p:cNvPicPr/>
          <p:nvPr/>
        </p:nvPicPr>
        <p:blipFill rotWithShape="1">
          <a:blip r:embed="rId3">
            <a:extLst>
              <a:ext uri="{28A0092B-C50C-407E-A947-70E740481C1C}">
                <a14:useLocalDpi xmlns:a14="http://schemas.microsoft.com/office/drawing/2010/main" val="0"/>
              </a:ext>
            </a:extLst>
          </a:blip>
          <a:srcRect l="18113" r="18848"/>
          <a:stretch/>
        </p:blipFill>
        <p:spPr bwMode="auto">
          <a:xfrm>
            <a:off x="2270681" y="2472135"/>
            <a:ext cx="1365775" cy="1330263"/>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pic>
        <p:nvPicPr>
          <p:cNvPr id="10" name="Picture 9" descr="L&amp;T Energy - Hydrocarbon-Onshore Careers">
            <a:extLst>
              <a:ext uri="{FF2B5EF4-FFF2-40B4-BE49-F238E27FC236}">
                <a16:creationId xmlns:a16="http://schemas.microsoft.com/office/drawing/2014/main" id="{FFB976C5-3CCE-4526-B2ED-9E42AE66A13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995144" y="2472135"/>
            <a:ext cx="1365775" cy="1330263"/>
          </a:xfrm>
          <a:prstGeom prst="rect">
            <a:avLst/>
          </a:prstGeom>
          <a:ln>
            <a:noFill/>
          </a:ln>
          <a:effectLst>
            <a:outerShdw blurRad="292100" dist="139700" dir="2700000" algn="tl" rotWithShape="0">
              <a:srgbClr val="333333">
                <a:alpha val="65000"/>
              </a:srgbClr>
            </a:outerShdw>
          </a:effectLst>
        </p:spPr>
      </p:pic>
      <p:pic>
        <p:nvPicPr>
          <p:cNvPr id="11" name="Picture 10" descr="C:\Users\Sai\AppData\Local\Microsoft\Windows\INetCache\Content.MSO\FB3EFFA6.tmp">
            <a:extLst>
              <a:ext uri="{FF2B5EF4-FFF2-40B4-BE49-F238E27FC236}">
                <a16:creationId xmlns:a16="http://schemas.microsoft.com/office/drawing/2014/main" id="{8A78E08B-ED20-4C53-BDCE-CCB8D3C4722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645520" y="2472135"/>
            <a:ext cx="1365775" cy="1330263"/>
          </a:xfrm>
          <a:prstGeom prst="rect">
            <a:avLst/>
          </a:prstGeom>
          <a:ln>
            <a:noFill/>
          </a:ln>
          <a:effectLst>
            <a:outerShdw blurRad="292100" dist="139700" dir="2700000" algn="tl" rotWithShape="0">
              <a:srgbClr val="333333">
                <a:alpha val="65000"/>
              </a:srgbClr>
            </a:outerShdw>
          </a:effectLst>
        </p:spPr>
      </p:pic>
      <p:pic>
        <p:nvPicPr>
          <p:cNvPr id="13" name="Picture 12" descr="C:\Users\Sai\AppData\Local\Microsoft\Windows\INetCache\Content.MSO\56DFD2A4.tmp">
            <a:extLst>
              <a:ext uri="{FF2B5EF4-FFF2-40B4-BE49-F238E27FC236}">
                <a16:creationId xmlns:a16="http://schemas.microsoft.com/office/drawing/2014/main" id="{521DCD24-43B4-4B4F-AF35-B59BF43E2107}"/>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7333962" y="2472135"/>
            <a:ext cx="1177606" cy="1330263"/>
          </a:xfrm>
          <a:prstGeom prst="rect">
            <a:avLst/>
          </a:prstGeom>
          <a:ln>
            <a:noFill/>
          </a:ln>
          <a:effectLst>
            <a:outerShdw blurRad="292100" dist="139700" dir="2700000" algn="tl" rotWithShape="0">
              <a:srgbClr val="333333">
                <a:alpha val="65000"/>
              </a:srgbClr>
            </a:outerShdw>
          </a:effectLst>
        </p:spPr>
      </p:pic>
      <p:pic>
        <p:nvPicPr>
          <p:cNvPr id="14" name="Picture 13" descr="C:\Users\Sai\AppData\Local\Microsoft\Windows\INetCache\Content.MSO\996E6452.tmp">
            <a:extLst>
              <a:ext uri="{FF2B5EF4-FFF2-40B4-BE49-F238E27FC236}">
                <a16:creationId xmlns:a16="http://schemas.microsoft.com/office/drawing/2014/main" id="{91B17CC6-15D0-4B94-BCE4-72349F1BFA66}"/>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734261" y="4311756"/>
            <a:ext cx="1249485" cy="1330263"/>
          </a:xfrm>
          <a:prstGeom prst="rect">
            <a:avLst/>
          </a:prstGeom>
          <a:ln>
            <a:noFill/>
          </a:ln>
          <a:effectLst>
            <a:outerShdw blurRad="292100" dist="139700" dir="2700000" algn="tl" rotWithShape="0">
              <a:srgbClr val="333333">
                <a:alpha val="65000"/>
              </a:srgbClr>
            </a:outerShdw>
          </a:effectLst>
        </p:spPr>
      </p:pic>
      <p:pic>
        <p:nvPicPr>
          <p:cNvPr id="18" name="Picture 17" descr="C:\Users\Sai\AppData\Local\Microsoft\Windows\INetCache\Content.MSO\43BFFED6.tmp">
            <a:extLst>
              <a:ext uri="{FF2B5EF4-FFF2-40B4-BE49-F238E27FC236}">
                <a16:creationId xmlns:a16="http://schemas.microsoft.com/office/drawing/2014/main" id="{81A54729-8AA8-432A-9529-6A982C4C2771}"/>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2270681" y="4311755"/>
            <a:ext cx="1365775" cy="1330261"/>
          </a:xfrm>
          <a:prstGeom prst="rect">
            <a:avLst/>
          </a:prstGeom>
          <a:ln>
            <a:noFill/>
          </a:ln>
          <a:effectLst>
            <a:outerShdw blurRad="292100" dist="139700" dir="2700000" algn="tl" rotWithShape="0">
              <a:srgbClr val="333333">
                <a:alpha val="65000"/>
              </a:srgbClr>
            </a:outerShdw>
          </a:effectLst>
        </p:spPr>
      </p:pic>
      <p:pic>
        <p:nvPicPr>
          <p:cNvPr id="19" name="Picture 18" descr="C:\Users\Sai\AppData\Local\Microsoft\Windows\INetCache\Content.MSO\60BA82EE.tmp">
            <a:extLst>
              <a:ext uri="{FF2B5EF4-FFF2-40B4-BE49-F238E27FC236}">
                <a16:creationId xmlns:a16="http://schemas.microsoft.com/office/drawing/2014/main" id="{7D088B0A-C918-4196-A101-C836756E970B}"/>
              </a:ext>
            </a:extLst>
          </p:cNvPr>
          <p:cNvPicPr/>
          <p:nvPr/>
        </p:nvPicPr>
        <p:blipFill>
          <a:blip r:embed="rId9">
            <a:extLst>
              <a:ext uri="{28A0092B-C50C-407E-A947-70E740481C1C}">
                <a14:useLocalDpi xmlns:a14="http://schemas.microsoft.com/office/drawing/2010/main" val="0"/>
              </a:ext>
            </a:extLst>
          </a:blip>
          <a:srcRect/>
          <a:stretch>
            <a:fillRect/>
          </a:stretch>
        </p:blipFill>
        <p:spPr bwMode="auto">
          <a:xfrm>
            <a:off x="3995145" y="4311755"/>
            <a:ext cx="1365774" cy="1330261"/>
          </a:xfrm>
          <a:prstGeom prst="rect">
            <a:avLst/>
          </a:prstGeom>
          <a:ln>
            <a:noFill/>
          </a:ln>
          <a:effectLst>
            <a:outerShdw blurRad="292100" dist="139700" dir="2700000" algn="tl" rotWithShape="0">
              <a:srgbClr val="333333">
                <a:alpha val="65000"/>
              </a:srgbClr>
            </a:outerShdw>
          </a:effectLst>
        </p:spPr>
      </p:pic>
      <p:sp>
        <p:nvSpPr>
          <p:cNvPr id="2" name="Rectangle 1">
            <a:extLst>
              <a:ext uri="{FF2B5EF4-FFF2-40B4-BE49-F238E27FC236}">
                <a16:creationId xmlns:a16="http://schemas.microsoft.com/office/drawing/2014/main" id="{5D49D197-C5E1-466E-BB5F-8701DE5F216F}"/>
              </a:ext>
            </a:extLst>
          </p:cNvPr>
          <p:cNvSpPr/>
          <p:nvPr/>
        </p:nvSpPr>
        <p:spPr>
          <a:xfrm>
            <a:off x="822325" y="1814254"/>
            <a:ext cx="3533631" cy="400110"/>
          </a:xfrm>
          <a:prstGeom prst="rect">
            <a:avLst/>
          </a:prstGeom>
        </p:spPr>
        <p:txBody>
          <a:bodyPr wrap="square">
            <a:spAutoFit/>
          </a:bodyPr>
          <a:lstStyle/>
          <a:p>
            <a:r>
              <a:rPr lang="en-IN" sz="2000" dirty="0"/>
              <a:t>Trusted By Leading Companies: </a:t>
            </a:r>
          </a:p>
        </p:txBody>
      </p:sp>
      <p:pic>
        <p:nvPicPr>
          <p:cNvPr id="15" name="Picture 14" descr="C:\Users\Sai\AppData\Local\Microsoft\Windows\INetCache\Content.MSO\FD4CEDD9.tmp">
            <a:extLst>
              <a:ext uri="{FF2B5EF4-FFF2-40B4-BE49-F238E27FC236}">
                <a16:creationId xmlns:a16="http://schemas.microsoft.com/office/drawing/2014/main" id="{597BF36A-CFAF-44F0-BFFD-CA06C72256EE}"/>
              </a:ext>
            </a:extLst>
          </p:cNvPr>
          <p:cNvPicPr/>
          <p:nvPr/>
        </p:nvPicPr>
        <p:blipFill>
          <a:blip r:embed="rId10">
            <a:extLst>
              <a:ext uri="{28A0092B-C50C-407E-A947-70E740481C1C}">
                <a14:useLocalDpi xmlns:a14="http://schemas.microsoft.com/office/drawing/2010/main" val="0"/>
              </a:ext>
            </a:extLst>
          </a:blip>
          <a:srcRect/>
          <a:stretch>
            <a:fillRect/>
          </a:stretch>
        </p:blipFill>
        <p:spPr bwMode="auto">
          <a:xfrm>
            <a:off x="5645521" y="4311753"/>
            <a:ext cx="1365774" cy="1330260"/>
          </a:xfrm>
          <a:prstGeom prst="rect">
            <a:avLst/>
          </a:prstGeom>
          <a:ln>
            <a:noFill/>
          </a:ln>
          <a:effectLst>
            <a:outerShdw blurRad="292100" dist="139700" dir="2700000" algn="tl" rotWithShape="0">
              <a:srgbClr val="333333">
                <a:alpha val="65000"/>
              </a:srgbClr>
            </a:outerShdw>
          </a:effectLst>
        </p:spPr>
      </p:pic>
      <p:pic>
        <p:nvPicPr>
          <p:cNvPr id="16" name="Picture 15" descr="C:\Users\Sai\AppData\Local\Microsoft\Windows\INetCache\Content.MSO\615AB553.tmp">
            <a:extLst>
              <a:ext uri="{FF2B5EF4-FFF2-40B4-BE49-F238E27FC236}">
                <a16:creationId xmlns:a16="http://schemas.microsoft.com/office/drawing/2014/main" id="{9231915E-60CA-497C-95BD-812DE6850B05}"/>
              </a:ext>
            </a:extLst>
          </p:cNvPr>
          <p:cNvPicPr/>
          <p:nvPr/>
        </p:nvPicPr>
        <p:blipFill>
          <a:blip r:embed="rId11">
            <a:extLst>
              <a:ext uri="{28A0092B-C50C-407E-A947-70E740481C1C}">
                <a14:useLocalDpi xmlns:a14="http://schemas.microsoft.com/office/drawing/2010/main" val="0"/>
              </a:ext>
            </a:extLst>
          </a:blip>
          <a:srcRect/>
          <a:stretch>
            <a:fillRect/>
          </a:stretch>
        </p:blipFill>
        <p:spPr bwMode="auto">
          <a:xfrm>
            <a:off x="7333962" y="4311755"/>
            <a:ext cx="1376873" cy="133026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74504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C831B-D673-4E52-AEB1-FB8AEC49F3ED}"/>
              </a:ext>
            </a:extLst>
          </p:cNvPr>
          <p:cNvSpPr>
            <a:spLocks noGrp="1"/>
          </p:cNvSpPr>
          <p:nvPr>
            <p:ph type="title"/>
          </p:nvPr>
        </p:nvSpPr>
        <p:spPr/>
        <p:txBody>
          <a:bodyPr/>
          <a:lstStyle/>
          <a:p>
            <a:r>
              <a:rPr lang="en-IN" dirty="0"/>
              <a:t>NATIONAL CLIENTS</a:t>
            </a:r>
          </a:p>
        </p:txBody>
      </p:sp>
      <p:pic>
        <p:nvPicPr>
          <p:cNvPr id="4" name="Picture 3" descr="https://www.haloffshore.in/images/logo-small.png">
            <a:extLst>
              <a:ext uri="{FF2B5EF4-FFF2-40B4-BE49-F238E27FC236}">
                <a16:creationId xmlns:a16="http://schemas.microsoft.com/office/drawing/2014/main" id="{3809A54E-D4C4-4380-AD85-A0269F58C7B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11474" y="4948948"/>
            <a:ext cx="4086950" cy="868956"/>
          </a:xfrm>
          <a:prstGeom prst="rect">
            <a:avLst/>
          </a:prstGeom>
          <a:ln>
            <a:noFill/>
          </a:ln>
          <a:effectLst>
            <a:outerShdw blurRad="292100" dist="139700" dir="2700000" algn="tl" rotWithShape="0">
              <a:srgbClr val="333333">
                <a:alpha val="65000"/>
              </a:srgbClr>
            </a:outerShdw>
          </a:effectLst>
        </p:spPr>
      </p:pic>
      <p:pic>
        <p:nvPicPr>
          <p:cNvPr id="5" name="Picture 4" descr="JNK India IPO Review, Subscription, Allotment, GMP.">
            <a:extLst>
              <a:ext uri="{FF2B5EF4-FFF2-40B4-BE49-F238E27FC236}">
                <a16:creationId xmlns:a16="http://schemas.microsoft.com/office/drawing/2014/main" id="{B0A77005-212F-4391-B9DE-DC06606C567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037152" y="3596471"/>
            <a:ext cx="1724562" cy="993643"/>
          </a:xfrm>
          <a:prstGeom prst="rect">
            <a:avLst/>
          </a:prstGeom>
          <a:ln>
            <a:noFill/>
          </a:ln>
          <a:effectLst>
            <a:outerShdw blurRad="292100" dist="139700" dir="2700000" algn="tl" rotWithShape="0">
              <a:srgbClr val="333333">
                <a:alpha val="65000"/>
              </a:srgbClr>
            </a:outerShdw>
          </a:effectLst>
        </p:spPr>
      </p:pic>
      <p:pic>
        <p:nvPicPr>
          <p:cNvPr id="6" name="Picture 5" descr="Logo">
            <a:extLst>
              <a:ext uri="{FF2B5EF4-FFF2-40B4-BE49-F238E27FC236}">
                <a16:creationId xmlns:a16="http://schemas.microsoft.com/office/drawing/2014/main" id="{888D54AE-1455-4C28-A004-6448B239CA5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681297" y="2291257"/>
            <a:ext cx="1817127" cy="1036673"/>
          </a:xfrm>
          <a:prstGeom prst="rect">
            <a:avLst/>
          </a:prstGeom>
          <a:ln>
            <a:noFill/>
          </a:ln>
          <a:effectLst>
            <a:outerShdw blurRad="292100" dist="139700" dir="2700000" algn="tl" rotWithShape="0">
              <a:srgbClr val="333333">
                <a:alpha val="65000"/>
              </a:srgbClr>
            </a:outerShdw>
          </a:effectLst>
        </p:spPr>
      </p:pic>
      <p:pic>
        <p:nvPicPr>
          <p:cNvPr id="7" name="Picture 6" descr="Google">
            <a:extLst>
              <a:ext uri="{FF2B5EF4-FFF2-40B4-BE49-F238E27FC236}">
                <a16:creationId xmlns:a16="http://schemas.microsoft.com/office/drawing/2014/main" id="{D7132FB2-BB27-4D20-B33B-970B01BC8BDC}"/>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49184" y="4864071"/>
            <a:ext cx="1817127" cy="712884"/>
          </a:xfrm>
          <a:prstGeom prst="rect">
            <a:avLst/>
          </a:prstGeom>
          <a:ln>
            <a:noFill/>
          </a:ln>
          <a:effectLst>
            <a:outerShdw blurRad="292100" dist="139700" dir="2700000" algn="tl" rotWithShape="0">
              <a:srgbClr val="333333">
                <a:alpha val="65000"/>
              </a:srgbClr>
            </a:outerShdw>
          </a:effectLst>
        </p:spPr>
      </p:pic>
      <p:pic>
        <p:nvPicPr>
          <p:cNvPr id="8" name="Picture 7" descr="C:\Users\Sai\AppData\Local\Microsoft\Windows\INetCache\Content.MSO\7EFEC788.tmp">
            <a:extLst>
              <a:ext uri="{FF2B5EF4-FFF2-40B4-BE49-F238E27FC236}">
                <a16:creationId xmlns:a16="http://schemas.microsoft.com/office/drawing/2014/main" id="{CFD00C95-DD4B-45CF-B379-EF960FC41AA0}"/>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854966" y="2291491"/>
            <a:ext cx="1817127" cy="1036439"/>
          </a:xfrm>
          <a:prstGeom prst="rect">
            <a:avLst/>
          </a:prstGeom>
          <a:ln>
            <a:noFill/>
          </a:ln>
          <a:effectLst>
            <a:outerShdw blurRad="292100" dist="139700" dir="2700000" algn="tl" rotWithShape="0">
              <a:srgbClr val="333333">
                <a:alpha val="65000"/>
              </a:srgbClr>
            </a:outerShdw>
          </a:effectLst>
        </p:spPr>
      </p:pic>
      <p:pic>
        <p:nvPicPr>
          <p:cNvPr id="9" name="Picture 8" descr="C:\Users\Sai\AppData\Local\Microsoft\Windows\INetCache\Content.MSO\5E733E82.tmp">
            <a:extLst>
              <a:ext uri="{FF2B5EF4-FFF2-40B4-BE49-F238E27FC236}">
                <a16:creationId xmlns:a16="http://schemas.microsoft.com/office/drawing/2014/main" id="{72946F30-F281-4B2F-98A3-0A394690442B}"/>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2681297" y="3609994"/>
            <a:ext cx="1817127" cy="993643"/>
          </a:xfrm>
          <a:prstGeom prst="rect">
            <a:avLst/>
          </a:prstGeom>
          <a:ln>
            <a:noFill/>
          </a:ln>
          <a:effectLst>
            <a:outerShdw blurRad="292100" dist="139700" dir="2700000" algn="tl" rotWithShape="0">
              <a:srgbClr val="333333">
                <a:alpha val="65000"/>
              </a:srgbClr>
            </a:outerShdw>
          </a:effectLst>
        </p:spPr>
      </p:pic>
      <p:pic>
        <p:nvPicPr>
          <p:cNvPr id="10" name="Picture 9" descr="C:\Users\Sai\AppData\Local\Microsoft\Windows\INetCache\Content.MSO\139197EA.tmp">
            <a:extLst>
              <a:ext uri="{FF2B5EF4-FFF2-40B4-BE49-F238E27FC236}">
                <a16:creationId xmlns:a16="http://schemas.microsoft.com/office/drawing/2014/main" id="{9AAA01C1-71F1-426F-A525-D02121D542FF}"/>
              </a:ext>
            </a:extLst>
          </p:cNvPr>
          <p:cNvPicPr/>
          <p:nvPr/>
        </p:nvPicPr>
        <p:blipFill rotWithShape="1">
          <a:blip r:embed="rId8">
            <a:extLst>
              <a:ext uri="{28A0092B-C50C-407E-A947-70E740481C1C}">
                <a14:useLocalDpi xmlns:a14="http://schemas.microsoft.com/office/drawing/2010/main" val="0"/>
              </a:ext>
            </a:extLst>
          </a:blip>
          <a:srcRect l="17224" r="16610" b="38177"/>
          <a:stretch/>
        </p:blipFill>
        <p:spPr bwMode="auto">
          <a:xfrm>
            <a:off x="411474" y="3609994"/>
            <a:ext cx="1932902" cy="1036673"/>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pic>
        <p:nvPicPr>
          <p:cNvPr id="13" name="Picture 12" descr="Vijay Tanks &amp; Vessels (P) Ltd. | LinkedIn">
            <a:extLst>
              <a:ext uri="{FF2B5EF4-FFF2-40B4-BE49-F238E27FC236}">
                <a16:creationId xmlns:a16="http://schemas.microsoft.com/office/drawing/2014/main" id="{0EBB7B91-A5E5-4B74-9191-C24F6CE0650C}"/>
              </a:ext>
            </a:extLst>
          </p:cNvPr>
          <p:cNvPicPr/>
          <p:nvPr/>
        </p:nvPicPr>
        <p:blipFill>
          <a:blip r:embed="rId9">
            <a:extLst>
              <a:ext uri="{28A0092B-C50C-407E-A947-70E740481C1C}">
                <a14:useLocalDpi xmlns:a14="http://schemas.microsoft.com/office/drawing/2010/main" val="0"/>
              </a:ext>
            </a:extLst>
          </a:blip>
          <a:srcRect/>
          <a:stretch>
            <a:fillRect/>
          </a:stretch>
        </p:blipFill>
        <p:spPr bwMode="auto">
          <a:xfrm>
            <a:off x="4854966" y="3609994"/>
            <a:ext cx="1817127" cy="971360"/>
          </a:xfrm>
          <a:prstGeom prst="rect">
            <a:avLst/>
          </a:prstGeom>
          <a:ln>
            <a:noFill/>
          </a:ln>
          <a:effectLst>
            <a:outerShdw blurRad="292100" dist="139700" dir="2700000" algn="tl" rotWithShape="0">
              <a:srgbClr val="333333">
                <a:alpha val="65000"/>
              </a:srgbClr>
            </a:outerShdw>
          </a:effectLst>
        </p:spPr>
      </p:pic>
      <p:pic>
        <p:nvPicPr>
          <p:cNvPr id="14" name="Picture 13" descr="image">
            <a:extLst>
              <a:ext uri="{FF2B5EF4-FFF2-40B4-BE49-F238E27FC236}">
                <a16:creationId xmlns:a16="http://schemas.microsoft.com/office/drawing/2014/main" id="{6F9860DA-03CF-4561-8325-5A7959D3625C}"/>
              </a:ext>
            </a:extLst>
          </p:cNvPr>
          <p:cNvPicPr/>
          <p:nvPr/>
        </p:nvPicPr>
        <p:blipFill>
          <a:blip r:embed="rId10">
            <a:extLst>
              <a:ext uri="{28A0092B-C50C-407E-A947-70E740481C1C}">
                <a14:useLocalDpi xmlns:a14="http://schemas.microsoft.com/office/drawing/2010/main" val="0"/>
              </a:ext>
            </a:extLst>
          </a:blip>
          <a:srcRect/>
          <a:stretch>
            <a:fillRect/>
          </a:stretch>
        </p:blipFill>
        <p:spPr bwMode="auto">
          <a:xfrm>
            <a:off x="7037151" y="2295070"/>
            <a:ext cx="1724562" cy="1032860"/>
          </a:xfrm>
          <a:prstGeom prst="rect">
            <a:avLst/>
          </a:prstGeom>
          <a:ln>
            <a:noFill/>
          </a:ln>
          <a:effectLst>
            <a:outerShdw blurRad="292100" dist="139700" dir="2700000" algn="tl" rotWithShape="0">
              <a:srgbClr val="333333">
                <a:alpha val="65000"/>
              </a:srgbClr>
            </a:outerShdw>
          </a:effectLst>
        </p:spPr>
      </p:pic>
      <p:sp>
        <p:nvSpPr>
          <p:cNvPr id="15" name="Rectangle 14">
            <a:extLst>
              <a:ext uri="{FF2B5EF4-FFF2-40B4-BE49-F238E27FC236}">
                <a16:creationId xmlns:a16="http://schemas.microsoft.com/office/drawing/2014/main" id="{781F7FB8-13D9-4F21-91B7-B057E18BF781}"/>
              </a:ext>
            </a:extLst>
          </p:cNvPr>
          <p:cNvSpPr/>
          <p:nvPr/>
        </p:nvSpPr>
        <p:spPr>
          <a:xfrm>
            <a:off x="822325" y="1814254"/>
            <a:ext cx="3533631" cy="400110"/>
          </a:xfrm>
          <a:prstGeom prst="rect">
            <a:avLst/>
          </a:prstGeom>
        </p:spPr>
        <p:txBody>
          <a:bodyPr wrap="square">
            <a:spAutoFit/>
          </a:bodyPr>
          <a:lstStyle/>
          <a:p>
            <a:r>
              <a:rPr lang="en-IN" sz="2000" dirty="0"/>
              <a:t>Trusted By Leading Companies: </a:t>
            </a:r>
          </a:p>
        </p:txBody>
      </p:sp>
      <p:pic>
        <p:nvPicPr>
          <p:cNvPr id="16" name="Picture 15" descr="C:\Users\Sai\AppData\Local\Microsoft\Windows\INetCache\Content.MSO\E8575D2C.tmp">
            <a:extLst>
              <a:ext uri="{FF2B5EF4-FFF2-40B4-BE49-F238E27FC236}">
                <a16:creationId xmlns:a16="http://schemas.microsoft.com/office/drawing/2014/main" id="{B478E12E-6C4C-45D3-B624-318EF6D14A12}"/>
              </a:ext>
            </a:extLst>
          </p:cNvPr>
          <p:cNvPicPr/>
          <p:nvPr/>
        </p:nvPicPr>
        <p:blipFill>
          <a:blip r:embed="rId11">
            <a:extLst>
              <a:ext uri="{28A0092B-C50C-407E-A947-70E740481C1C}">
                <a14:useLocalDpi xmlns:a14="http://schemas.microsoft.com/office/drawing/2010/main" val="0"/>
              </a:ext>
            </a:extLst>
          </a:blip>
          <a:srcRect/>
          <a:stretch>
            <a:fillRect/>
          </a:stretch>
        </p:blipFill>
        <p:spPr bwMode="auto">
          <a:xfrm>
            <a:off x="411474" y="2291257"/>
            <a:ext cx="1932901" cy="103667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06249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F0C28-A3F8-43D3-9294-CF1E795DBA9D}"/>
              </a:ext>
            </a:extLst>
          </p:cNvPr>
          <p:cNvSpPr>
            <a:spLocks noGrp="1"/>
          </p:cNvSpPr>
          <p:nvPr>
            <p:ph type="title"/>
          </p:nvPr>
        </p:nvSpPr>
        <p:spPr/>
        <p:txBody>
          <a:bodyPr/>
          <a:lstStyle/>
          <a:p>
            <a:r>
              <a:rPr lang="en-IN" dirty="0"/>
              <a:t>INTERNATIONAL CLIENTS</a:t>
            </a:r>
          </a:p>
        </p:txBody>
      </p:sp>
      <p:pic>
        <p:nvPicPr>
          <p:cNvPr id="5" name="Picture 4">
            <a:extLst>
              <a:ext uri="{FF2B5EF4-FFF2-40B4-BE49-F238E27FC236}">
                <a16:creationId xmlns:a16="http://schemas.microsoft.com/office/drawing/2014/main" id="{6801A6C3-181E-44D7-9F41-E74E12F2E456}"/>
              </a:ext>
            </a:extLst>
          </p:cNvPr>
          <p:cNvPicPr>
            <a:picLocks noChangeAspect="1"/>
          </p:cNvPicPr>
          <p:nvPr/>
        </p:nvPicPr>
        <p:blipFill>
          <a:blip r:embed="rId2"/>
          <a:stretch>
            <a:fillRect/>
          </a:stretch>
        </p:blipFill>
        <p:spPr>
          <a:xfrm>
            <a:off x="6317480" y="3573194"/>
            <a:ext cx="2100160" cy="1190530"/>
          </a:xfrm>
          <a:prstGeom prst="rect">
            <a:avLst/>
          </a:prstGeom>
          <a:ln>
            <a:noFill/>
          </a:ln>
          <a:effectLst>
            <a:outerShdw blurRad="292100" dist="139700" dir="2700000" algn="tl" rotWithShape="0">
              <a:srgbClr val="333333">
                <a:alpha val="65000"/>
              </a:srgbClr>
            </a:outerShdw>
          </a:effectLst>
        </p:spPr>
      </p:pic>
      <p:pic>
        <p:nvPicPr>
          <p:cNvPr id="8" name="Picture 7">
            <a:extLst>
              <a:ext uri="{FF2B5EF4-FFF2-40B4-BE49-F238E27FC236}">
                <a16:creationId xmlns:a16="http://schemas.microsoft.com/office/drawing/2014/main" id="{D9107BFA-74D0-49B1-92CB-80C10BF54176}"/>
              </a:ext>
            </a:extLst>
          </p:cNvPr>
          <p:cNvPicPr>
            <a:picLocks noChangeAspect="1"/>
          </p:cNvPicPr>
          <p:nvPr/>
        </p:nvPicPr>
        <p:blipFill>
          <a:blip r:embed="rId3"/>
          <a:stretch>
            <a:fillRect/>
          </a:stretch>
        </p:blipFill>
        <p:spPr>
          <a:xfrm>
            <a:off x="4106795" y="2124382"/>
            <a:ext cx="1709226" cy="1709226"/>
          </a:xfrm>
          <a:prstGeom prst="rect">
            <a:avLst/>
          </a:prstGeom>
          <a:ln>
            <a:noFill/>
          </a:ln>
          <a:effectLst>
            <a:outerShdw blurRad="292100" dist="139700" dir="2700000" algn="tl" rotWithShape="0">
              <a:srgbClr val="333333">
                <a:alpha val="65000"/>
              </a:srgbClr>
            </a:outerShdw>
          </a:effectLst>
        </p:spPr>
      </p:pic>
      <p:pic>
        <p:nvPicPr>
          <p:cNvPr id="10" name="Picture 9">
            <a:extLst>
              <a:ext uri="{FF2B5EF4-FFF2-40B4-BE49-F238E27FC236}">
                <a16:creationId xmlns:a16="http://schemas.microsoft.com/office/drawing/2014/main" id="{E29F11E8-FB36-4E50-9956-CD9C1C550695}"/>
              </a:ext>
            </a:extLst>
          </p:cNvPr>
          <p:cNvPicPr>
            <a:picLocks noChangeAspect="1"/>
          </p:cNvPicPr>
          <p:nvPr/>
        </p:nvPicPr>
        <p:blipFill rotWithShape="1">
          <a:blip r:embed="rId4"/>
          <a:srcRect t="23107" b="23120"/>
          <a:stretch/>
        </p:blipFill>
        <p:spPr>
          <a:xfrm>
            <a:off x="6317480" y="2095072"/>
            <a:ext cx="2095500" cy="919127"/>
          </a:xfrm>
          <a:prstGeom prst="rect">
            <a:avLst/>
          </a:prstGeom>
          <a:ln>
            <a:noFill/>
          </a:ln>
          <a:effectLst>
            <a:outerShdw blurRad="292100" dist="139700" dir="2700000" algn="tl" rotWithShape="0">
              <a:srgbClr val="333333">
                <a:alpha val="65000"/>
              </a:srgbClr>
            </a:outerShdw>
          </a:effectLst>
        </p:spPr>
      </p:pic>
      <p:pic>
        <p:nvPicPr>
          <p:cNvPr id="12" name="Picture 11">
            <a:extLst>
              <a:ext uri="{FF2B5EF4-FFF2-40B4-BE49-F238E27FC236}">
                <a16:creationId xmlns:a16="http://schemas.microsoft.com/office/drawing/2014/main" id="{AD18EF21-DA04-4CF8-921E-814915CA9580}"/>
              </a:ext>
            </a:extLst>
          </p:cNvPr>
          <p:cNvPicPr>
            <a:picLocks noChangeAspect="1"/>
          </p:cNvPicPr>
          <p:nvPr/>
        </p:nvPicPr>
        <p:blipFill rotWithShape="1">
          <a:blip r:embed="rId5"/>
          <a:srcRect t="15538" b="15503"/>
          <a:stretch/>
        </p:blipFill>
        <p:spPr>
          <a:xfrm>
            <a:off x="567115" y="3573193"/>
            <a:ext cx="2453105" cy="1190529"/>
          </a:xfrm>
          <a:prstGeom prst="rect">
            <a:avLst/>
          </a:prstGeom>
          <a:ln>
            <a:noFill/>
          </a:ln>
          <a:effectLst>
            <a:outerShdw blurRad="292100" dist="139700" dir="2700000" algn="tl" rotWithShape="0">
              <a:srgbClr val="333333">
                <a:alpha val="65000"/>
              </a:srgbClr>
            </a:outerShdw>
          </a:effectLst>
        </p:spPr>
      </p:pic>
      <p:pic>
        <p:nvPicPr>
          <p:cNvPr id="6" name="Picture 5">
            <a:extLst>
              <a:ext uri="{FF2B5EF4-FFF2-40B4-BE49-F238E27FC236}">
                <a16:creationId xmlns:a16="http://schemas.microsoft.com/office/drawing/2014/main" id="{C1E188C4-DF2A-4B58-A492-BE15582FFFF3}"/>
              </a:ext>
            </a:extLst>
          </p:cNvPr>
          <p:cNvPicPr>
            <a:picLocks noChangeAspect="1"/>
          </p:cNvPicPr>
          <p:nvPr/>
        </p:nvPicPr>
        <p:blipFill>
          <a:blip r:embed="rId6"/>
          <a:stretch>
            <a:fillRect/>
          </a:stretch>
        </p:blipFill>
        <p:spPr>
          <a:xfrm>
            <a:off x="4106795" y="4388757"/>
            <a:ext cx="1709226" cy="1691640"/>
          </a:xfrm>
          <a:prstGeom prst="rect">
            <a:avLst/>
          </a:prstGeom>
          <a:ln>
            <a:noFill/>
          </a:ln>
          <a:effectLst>
            <a:outerShdw blurRad="292100" dist="139700" dir="2700000" algn="tl" rotWithShape="0">
              <a:srgbClr val="333333">
                <a:alpha val="65000"/>
              </a:srgbClr>
            </a:outerShdw>
          </a:effectLst>
        </p:spPr>
      </p:pic>
      <p:pic>
        <p:nvPicPr>
          <p:cNvPr id="11" name="Picture 10">
            <a:extLst>
              <a:ext uri="{FF2B5EF4-FFF2-40B4-BE49-F238E27FC236}">
                <a16:creationId xmlns:a16="http://schemas.microsoft.com/office/drawing/2014/main" id="{8AA7A0BF-6DA8-4EF2-A1BB-41F7B8EA4E49}"/>
              </a:ext>
            </a:extLst>
          </p:cNvPr>
          <p:cNvPicPr>
            <a:picLocks noChangeAspect="1"/>
          </p:cNvPicPr>
          <p:nvPr/>
        </p:nvPicPr>
        <p:blipFill rotWithShape="1">
          <a:blip r:embed="rId7"/>
          <a:srcRect b="25179"/>
          <a:stretch/>
        </p:blipFill>
        <p:spPr>
          <a:xfrm>
            <a:off x="567115" y="2124382"/>
            <a:ext cx="3076017" cy="815829"/>
          </a:xfrm>
          <a:prstGeom prst="rect">
            <a:avLst/>
          </a:prstGeom>
          <a:ln>
            <a:noFill/>
          </a:ln>
          <a:effectLst>
            <a:outerShdw blurRad="292100" dist="139700" dir="2700000" algn="tl" rotWithShape="0">
              <a:srgbClr val="333333">
                <a:alpha val="65000"/>
              </a:srgbClr>
            </a:outerShdw>
          </a:effectLst>
        </p:spPr>
      </p:pic>
      <p:pic>
        <p:nvPicPr>
          <p:cNvPr id="17" name="Picture 16">
            <a:extLst>
              <a:ext uri="{FF2B5EF4-FFF2-40B4-BE49-F238E27FC236}">
                <a16:creationId xmlns:a16="http://schemas.microsoft.com/office/drawing/2014/main" id="{E4D33203-E1A6-4ED0-9E0C-B9D79A5D43CA}"/>
              </a:ext>
            </a:extLst>
          </p:cNvPr>
          <p:cNvPicPr>
            <a:picLocks noChangeAspect="1"/>
          </p:cNvPicPr>
          <p:nvPr/>
        </p:nvPicPr>
        <p:blipFill>
          <a:blip r:embed="rId8"/>
          <a:stretch>
            <a:fillRect/>
          </a:stretch>
        </p:blipFill>
        <p:spPr>
          <a:xfrm>
            <a:off x="567115" y="5245479"/>
            <a:ext cx="3038221" cy="824660"/>
          </a:xfrm>
          <a:prstGeom prst="rect">
            <a:avLst/>
          </a:prstGeom>
        </p:spPr>
      </p:pic>
    </p:spTree>
    <p:extLst>
      <p:ext uri="{BB962C8B-B14F-4D97-AF65-F5344CB8AC3E}">
        <p14:creationId xmlns:p14="http://schemas.microsoft.com/office/powerpoint/2010/main" val="2221498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Get in Touch</a:t>
            </a:r>
          </a:p>
        </p:txBody>
      </p:sp>
      <p:sp>
        <p:nvSpPr>
          <p:cNvPr id="3" name="Content Placeholder 2"/>
          <p:cNvSpPr>
            <a:spLocks noGrp="1"/>
          </p:cNvSpPr>
          <p:nvPr>
            <p:ph idx="1"/>
          </p:nvPr>
        </p:nvSpPr>
        <p:spPr/>
        <p:txBody>
          <a:bodyPr/>
          <a:lstStyle/>
          <a:p>
            <a:r>
              <a:rPr sz="2800" b="1" dirty="0" err="1"/>
              <a:t>Panchvati</a:t>
            </a:r>
            <a:r>
              <a:rPr sz="2800" b="1" dirty="0"/>
              <a:t> Valves &amp; Flanges Pvt. Ltd.</a:t>
            </a:r>
          </a:p>
          <a:p>
            <a:r>
              <a:rPr dirty="0"/>
              <a:t>📍 </a:t>
            </a:r>
            <a:r>
              <a:rPr lang="en-IN" dirty="0"/>
              <a:t>HEAD OFFICE – MUMBAI</a:t>
            </a:r>
          </a:p>
          <a:p>
            <a:r>
              <a:rPr lang="en-GB" dirty="0" err="1"/>
              <a:t>Sumit</a:t>
            </a:r>
            <a:r>
              <a:rPr lang="en-GB" dirty="0"/>
              <a:t> Samarth Arcade, 'B' Wing,</a:t>
            </a:r>
            <a:br>
              <a:rPr lang="en-GB" dirty="0"/>
            </a:br>
            <a:r>
              <a:rPr lang="en-GB" dirty="0"/>
              <a:t>5th Floor, 503, A &amp; B, Behind Jain Mandir</a:t>
            </a:r>
            <a:br>
              <a:rPr lang="en-GB" dirty="0"/>
            </a:br>
            <a:r>
              <a:rPr lang="en-GB" dirty="0" err="1"/>
              <a:t>Aarey</a:t>
            </a:r>
            <a:r>
              <a:rPr lang="en-GB" dirty="0"/>
              <a:t> Road, Goregaon (W), Mumbai - 400 104</a:t>
            </a:r>
            <a:endParaRPr dirty="0"/>
          </a:p>
          <a:p>
            <a:r>
              <a:rPr dirty="0"/>
              <a:t>📧 </a:t>
            </a:r>
            <a:r>
              <a:rPr dirty="0">
                <a:hlinkClick r:id="rId2"/>
              </a:rPr>
              <a:t>info@panchvativalve.com</a:t>
            </a:r>
            <a:r>
              <a:rPr lang="en-US" dirty="0"/>
              <a:t> , </a:t>
            </a:r>
            <a:r>
              <a:rPr lang="en-IN" dirty="0"/>
              <a:t>📧 </a:t>
            </a:r>
            <a:r>
              <a:rPr lang="en-US" dirty="0"/>
              <a:t>panchvativalves@gmail.com</a:t>
            </a:r>
            <a:endParaRPr dirty="0"/>
          </a:p>
          <a:p>
            <a:r>
              <a:rPr dirty="0"/>
              <a:t>🌐 www.panchvativalve.com</a:t>
            </a:r>
          </a:p>
          <a:p>
            <a:r>
              <a:rPr dirty="0"/>
              <a:t>📞 </a:t>
            </a:r>
            <a:r>
              <a:rPr lang="en-IN" dirty="0">
                <a:hlinkClick r:id="rId3"/>
              </a:rPr>
              <a:t>+919821275695</a:t>
            </a:r>
            <a:endParaRPr lang="en-IN" dirty="0"/>
          </a:p>
          <a:p>
            <a:r>
              <a:rPr dirty="0"/>
              <a:t>🔗 Follow us: </a:t>
            </a:r>
            <a:r>
              <a:rPr dirty="0">
                <a:hlinkClick r:id="rId4"/>
              </a:rPr>
              <a:t>LinkedIn</a:t>
            </a: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latin typeface="Bahnschrift" panose="020B0502040204020203" pitchFamily="34" charset="0"/>
              </a:rPr>
              <a:t>C</a:t>
            </a:r>
            <a:r>
              <a:rPr lang="en-IN" dirty="0">
                <a:latin typeface="Bahnschrift" panose="020B0502040204020203" pitchFamily="34" charset="0"/>
              </a:rPr>
              <a:t>OMPANY</a:t>
            </a:r>
            <a:r>
              <a:rPr dirty="0">
                <a:latin typeface="Bahnschrift" panose="020B0502040204020203" pitchFamily="34" charset="0"/>
              </a:rPr>
              <a:t> </a:t>
            </a:r>
            <a:r>
              <a:rPr lang="en-IN" dirty="0">
                <a:latin typeface="Bahnschrift" panose="020B0502040204020203" pitchFamily="34" charset="0"/>
              </a:rPr>
              <a:t>OVERVIEW</a:t>
            </a:r>
            <a:endParaRPr dirty="0">
              <a:latin typeface="Bahnschrift" panose="020B0502040204020203" pitchFamily="34" charset="0"/>
            </a:endParaRPr>
          </a:p>
        </p:txBody>
      </p:sp>
      <p:sp>
        <p:nvSpPr>
          <p:cNvPr id="3" name="Content Placeholder 2"/>
          <p:cNvSpPr>
            <a:spLocks noGrp="1"/>
          </p:cNvSpPr>
          <p:nvPr>
            <p:ph idx="1"/>
          </p:nvPr>
        </p:nvSpPr>
        <p:spPr/>
        <p:txBody>
          <a:bodyPr>
            <a:noAutofit/>
          </a:bodyPr>
          <a:lstStyle/>
          <a:p>
            <a:r>
              <a:rPr lang="en-GB" b="1" dirty="0">
                <a:latin typeface="Bahnschrift Light" panose="020B0502040204020203" pitchFamily="34" charset="0"/>
              </a:rPr>
              <a:t>Panchvati Valves &amp; Flanges Pvt. Ltd.</a:t>
            </a:r>
            <a:r>
              <a:rPr lang="en-GB" dirty="0">
                <a:latin typeface="Bahnschrift Light" panose="020B0502040204020203" pitchFamily="34" charset="0"/>
              </a:rPr>
              <a:t>, established in 1991, is a trusted Indian manufacturer of Cast Steel and Forged Steel Gate, Globe, and Check Valves. With over three decades of excellence, we serve critical sectors like Oil &amp; Gas and Power, delivering high-performance valves designed for extreme conditions including cryogenic temperatures, high pressures, and corrosive media.</a:t>
            </a:r>
          </a:p>
          <a:p>
            <a:r>
              <a:rPr lang="en-GB" dirty="0">
                <a:latin typeface="Bahnschrift Light" panose="020B0502040204020203" pitchFamily="34" charset="0"/>
              </a:rPr>
              <a:t>Our products are exported to global markets such as the USA, Spain, Poland, Mexico, Saudi Arabia, and Nigeria, and are routinely inspected by renowned international agencies like BV, DNV, EIL, Lloyds, and TUV. As an ISO 9001:2015 certified company, Panchvati Valves is committed to world-class quality and reliability, ensuring each product meets or exceeds international standards.</a:t>
            </a:r>
          </a:p>
          <a:p>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6CD19-B8B7-451A-8AFD-1989845AA833}"/>
              </a:ext>
            </a:extLst>
          </p:cNvPr>
          <p:cNvSpPr>
            <a:spLocks noGrp="1"/>
          </p:cNvSpPr>
          <p:nvPr>
            <p:ph type="title"/>
          </p:nvPr>
        </p:nvSpPr>
        <p:spPr/>
        <p:txBody>
          <a:bodyPr/>
          <a:lstStyle/>
          <a:p>
            <a:r>
              <a:rPr lang="en-IN" dirty="0">
                <a:latin typeface="Bahnschrift" panose="020B0502040204020203" pitchFamily="34" charset="0"/>
              </a:rPr>
              <a:t>OUR FOUNDER</a:t>
            </a:r>
          </a:p>
        </p:txBody>
      </p:sp>
      <p:pic>
        <p:nvPicPr>
          <p:cNvPr id="5" name="Content Placeholder 4">
            <a:extLst>
              <a:ext uri="{FF2B5EF4-FFF2-40B4-BE49-F238E27FC236}">
                <a16:creationId xmlns:a16="http://schemas.microsoft.com/office/drawing/2014/main" id="{EB7855F3-30F5-46A8-90CD-ADCC0511808E}"/>
              </a:ext>
            </a:extLst>
          </p:cNvPr>
          <p:cNvPicPr>
            <a:picLocks noGrp="1" noChangeAspect="1"/>
          </p:cNvPicPr>
          <p:nvPr>
            <p:ph idx="1"/>
          </p:nvPr>
        </p:nvPicPr>
        <p:blipFill>
          <a:blip r:embed="rId2"/>
          <a:stretch>
            <a:fillRect/>
          </a:stretch>
        </p:blipFill>
        <p:spPr>
          <a:xfrm>
            <a:off x="7435739" y="286604"/>
            <a:ext cx="1350818" cy="1014153"/>
          </a:xfrm>
        </p:spPr>
      </p:pic>
      <p:sp>
        <p:nvSpPr>
          <p:cNvPr id="7" name="Rectangle 6">
            <a:extLst>
              <a:ext uri="{FF2B5EF4-FFF2-40B4-BE49-F238E27FC236}">
                <a16:creationId xmlns:a16="http://schemas.microsoft.com/office/drawing/2014/main" id="{27923F8E-43E9-485B-BA1A-ABABFAF095F9}"/>
              </a:ext>
            </a:extLst>
          </p:cNvPr>
          <p:cNvSpPr/>
          <p:nvPr/>
        </p:nvSpPr>
        <p:spPr>
          <a:xfrm>
            <a:off x="357443" y="612845"/>
            <a:ext cx="6500557" cy="646331"/>
          </a:xfrm>
          <a:prstGeom prst="rect">
            <a:avLst/>
          </a:prstGeom>
        </p:spPr>
        <p:txBody>
          <a:bodyPr wrap="square">
            <a:spAutoFit/>
          </a:bodyPr>
          <a:lstStyle/>
          <a:p>
            <a:endParaRPr lang="en-GB" dirty="0"/>
          </a:p>
          <a:p>
            <a:endParaRPr lang="en-IN" dirty="0"/>
          </a:p>
        </p:txBody>
      </p:sp>
      <p:pic>
        <p:nvPicPr>
          <p:cNvPr id="12" name="Picture 11">
            <a:extLst>
              <a:ext uri="{FF2B5EF4-FFF2-40B4-BE49-F238E27FC236}">
                <a16:creationId xmlns:a16="http://schemas.microsoft.com/office/drawing/2014/main" id="{C067AF61-8A4B-4AF0-81D8-A81B4B4E819E}"/>
              </a:ext>
            </a:extLst>
          </p:cNvPr>
          <p:cNvPicPr>
            <a:picLocks noChangeAspect="1"/>
          </p:cNvPicPr>
          <p:nvPr/>
        </p:nvPicPr>
        <p:blipFill>
          <a:blip r:embed="rId3"/>
          <a:stretch>
            <a:fillRect/>
          </a:stretch>
        </p:blipFill>
        <p:spPr>
          <a:xfrm>
            <a:off x="5120640" y="2152357"/>
            <a:ext cx="3665917" cy="3882755"/>
          </a:xfrm>
          <a:prstGeom prst="rect">
            <a:avLst/>
          </a:prstGeom>
          <a:ln>
            <a:noFill/>
          </a:ln>
          <a:effectLst>
            <a:softEdge rad="112500"/>
          </a:effectLst>
        </p:spPr>
      </p:pic>
      <p:sp>
        <p:nvSpPr>
          <p:cNvPr id="13" name="TextBox 12">
            <a:extLst>
              <a:ext uri="{FF2B5EF4-FFF2-40B4-BE49-F238E27FC236}">
                <a16:creationId xmlns:a16="http://schemas.microsoft.com/office/drawing/2014/main" id="{6207A606-FEFC-4C8C-8598-6FD6B42077F0}"/>
              </a:ext>
            </a:extLst>
          </p:cNvPr>
          <p:cNvSpPr txBox="1"/>
          <p:nvPr/>
        </p:nvSpPr>
        <p:spPr>
          <a:xfrm>
            <a:off x="357443" y="2152357"/>
            <a:ext cx="4608452" cy="4247317"/>
          </a:xfrm>
          <a:prstGeom prst="rect">
            <a:avLst/>
          </a:prstGeom>
          <a:noFill/>
        </p:spPr>
        <p:txBody>
          <a:bodyPr wrap="square" rtlCol="0">
            <a:spAutoFit/>
          </a:bodyPr>
          <a:lstStyle/>
          <a:p>
            <a:r>
              <a:rPr lang="en-GB" sz="1500" dirty="0">
                <a:latin typeface="Bahnschrift Light" panose="020B0502040204020203" pitchFamily="34" charset="0"/>
              </a:rPr>
              <a:t>Shri Shrinivas Narayan Kanchan (1 March 1948 – 1 February 2025) was the visionary founder of Panchvati Valves &amp; Flanges </a:t>
            </a:r>
            <a:r>
              <a:rPr lang="en-GB" sz="1500" dirty="0" err="1">
                <a:latin typeface="Bahnschrift Light" panose="020B0502040204020203" pitchFamily="34" charset="0"/>
              </a:rPr>
              <a:t>Pvt.</a:t>
            </a:r>
            <a:r>
              <a:rPr lang="en-GB" sz="1500" dirty="0">
                <a:latin typeface="Bahnschrift Light" panose="020B0502040204020203" pitchFamily="34" charset="0"/>
              </a:rPr>
              <a:t> Ltd., whose life embodied determination, integrity, and service to the nation. From humble beginnings in </a:t>
            </a:r>
            <a:r>
              <a:rPr lang="en-GB" sz="1500" dirty="0" err="1">
                <a:latin typeface="Bahnschrift Light" panose="020B0502040204020203" pitchFamily="34" charset="0"/>
              </a:rPr>
              <a:t>Muloor</a:t>
            </a:r>
            <a:r>
              <a:rPr lang="en-GB" sz="1500" dirty="0">
                <a:latin typeface="Bahnschrift Light" panose="020B0502040204020203" pitchFamily="34" charset="0"/>
              </a:rPr>
              <a:t>, Mangalore, to building one of India’s most respected valve manufacturing companies, his journey was marked by deep technical acumen and an unshakeable commitment to quality. A mentor and leader, he nurtured a people-first culture and championed the Make in India movement with pride. In recognition of his extraordinary contributions to the industry, he was </a:t>
            </a:r>
            <a:r>
              <a:rPr lang="en-GB" sz="1500" dirty="0" err="1">
                <a:latin typeface="Bahnschrift Light" panose="020B0502040204020203" pitchFamily="34" charset="0"/>
              </a:rPr>
              <a:t>honored</a:t>
            </a:r>
            <a:r>
              <a:rPr lang="en-GB" sz="1500" dirty="0">
                <a:latin typeface="Bahnschrift Light" panose="020B0502040204020203" pitchFamily="34" charset="0"/>
              </a:rPr>
              <a:t> with the </a:t>
            </a:r>
            <a:r>
              <a:rPr lang="en-GB" sz="1500" dirty="0" err="1">
                <a:latin typeface="Bahnschrift Light" panose="020B0502040204020203" pitchFamily="34" charset="0"/>
              </a:rPr>
              <a:t>Rashtriya</a:t>
            </a:r>
            <a:r>
              <a:rPr lang="en-GB" sz="1500" dirty="0">
                <a:latin typeface="Bahnschrift Light" panose="020B0502040204020203" pitchFamily="34" charset="0"/>
              </a:rPr>
              <a:t> </a:t>
            </a:r>
            <a:r>
              <a:rPr lang="en-GB" sz="1500" dirty="0" err="1">
                <a:latin typeface="Bahnschrift Light" panose="020B0502040204020203" pitchFamily="34" charset="0"/>
              </a:rPr>
              <a:t>Nirman</a:t>
            </a:r>
            <a:r>
              <a:rPr lang="en-GB" sz="1500" dirty="0">
                <a:latin typeface="Bahnschrift Light" panose="020B0502040204020203" pitchFamily="34" charset="0"/>
              </a:rPr>
              <a:t> Ratan Award by the Government of India in 2022 — a moment of immense pride for him and for the entire Panchvati family. His legacy lives on — in every product we create, every market we serve, and every value we uphold.</a:t>
            </a:r>
            <a:endParaRPr lang="en-IN" sz="1500" dirty="0">
              <a:latin typeface="Bahnschrift Light" panose="020B0502040204020203" pitchFamily="34" charset="0"/>
            </a:endParaRPr>
          </a:p>
        </p:txBody>
      </p:sp>
    </p:spTree>
    <p:extLst>
      <p:ext uri="{BB962C8B-B14F-4D97-AF65-F5344CB8AC3E}">
        <p14:creationId xmlns:p14="http://schemas.microsoft.com/office/powerpoint/2010/main" val="4037935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latin typeface="Bahnschrift" panose="020B0502040204020203" pitchFamily="34" charset="0"/>
              </a:rPr>
              <a:t>V</a:t>
            </a:r>
            <a:r>
              <a:rPr lang="en-IN" dirty="0">
                <a:latin typeface="Bahnschrift" panose="020B0502040204020203" pitchFamily="34" charset="0"/>
              </a:rPr>
              <a:t>ISION</a:t>
            </a:r>
            <a:r>
              <a:rPr dirty="0">
                <a:latin typeface="Bahnschrift" panose="020B0502040204020203" pitchFamily="34" charset="0"/>
              </a:rPr>
              <a:t> &amp; </a:t>
            </a:r>
            <a:r>
              <a:rPr lang="en-IN" dirty="0">
                <a:latin typeface="Bahnschrift" panose="020B0502040204020203" pitchFamily="34" charset="0"/>
              </a:rPr>
              <a:t>MISSION</a:t>
            </a:r>
            <a:endParaRPr dirty="0">
              <a:latin typeface="Bahnschrift" panose="020B0502040204020203" pitchFamily="34" charset="0"/>
            </a:endParaRPr>
          </a:p>
        </p:txBody>
      </p:sp>
      <p:sp>
        <p:nvSpPr>
          <p:cNvPr id="3" name="Content Placeholder 2"/>
          <p:cNvSpPr>
            <a:spLocks noGrp="1"/>
          </p:cNvSpPr>
          <p:nvPr>
            <p:ph idx="1"/>
          </p:nvPr>
        </p:nvSpPr>
        <p:spPr/>
        <p:txBody>
          <a:bodyPr/>
          <a:lstStyle/>
          <a:p>
            <a:r>
              <a:rPr dirty="0"/>
              <a:t>Our Vision: To be a global leader in flow control solutions through innovation, quality, and customer satisfaction.</a:t>
            </a:r>
          </a:p>
          <a:p>
            <a:r>
              <a:rPr dirty="0"/>
              <a:t>Our Mission:</a:t>
            </a:r>
          </a:p>
          <a:p>
            <a:r>
              <a:rPr dirty="0"/>
              <a:t>• Deliver high-performance, reliable valve and flange products</a:t>
            </a:r>
          </a:p>
          <a:p>
            <a:r>
              <a:rPr dirty="0"/>
              <a:t>• Promote safety, sustainability &amp; engineering excellence</a:t>
            </a:r>
          </a:p>
          <a:p>
            <a:r>
              <a:rPr dirty="0"/>
              <a:t>• Foster long-term partnerships with clients globally</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latin typeface="Bahnschrift" panose="020B0502040204020203" pitchFamily="34" charset="0"/>
              </a:rPr>
              <a:t>P</a:t>
            </a:r>
            <a:r>
              <a:rPr lang="en-IN" dirty="0">
                <a:latin typeface="Bahnschrift" panose="020B0502040204020203" pitchFamily="34" charset="0"/>
              </a:rPr>
              <a:t>RODUCT</a:t>
            </a:r>
            <a:r>
              <a:rPr dirty="0">
                <a:latin typeface="Bahnschrift" panose="020B0502040204020203" pitchFamily="34" charset="0"/>
              </a:rPr>
              <a:t> </a:t>
            </a:r>
            <a:r>
              <a:rPr lang="en-IN" dirty="0">
                <a:latin typeface="Bahnschrift" panose="020B0502040204020203" pitchFamily="34" charset="0"/>
              </a:rPr>
              <a:t>PORTFOLIO</a:t>
            </a:r>
            <a:endParaRPr dirty="0">
              <a:latin typeface="Bahnschrift" panose="020B0502040204020203" pitchFamily="34" charset="0"/>
            </a:endParaRPr>
          </a:p>
        </p:txBody>
      </p:sp>
      <p:sp>
        <p:nvSpPr>
          <p:cNvPr id="3" name="Content Placeholder 2"/>
          <p:cNvSpPr>
            <a:spLocks noGrp="1"/>
          </p:cNvSpPr>
          <p:nvPr>
            <p:ph idx="1"/>
          </p:nvPr>
        </p:nvSpPr>
        <p:spPr/>
        <p:txBody>
          <a:bodyPr>
            <a:normAutofit/>
          </a:bodyPr>
          <a:lstStyle/>
          <a:p>
            <a:r>
              <a:rPr dirty="0"/>
              <a:t>Comprehensive Range of Products:</a:t>
            </a:r>
          </a:p>
          <a:p>
            <a:r>
              <a:rPr dirty="0"/>
              <a:t>✔ Cast Steel Valves (Gate, Globe, Check)</a:t>
            </a:r>
          </a:p>
          <a:p>
            <a:r>
              <a:rPr dirty="0"/>
              <a:t>✔ Forged Steel Valves (Gate, Globe, Check)</a:t>
            </a:r>
          </a:p>
          <a:p>
            <a:r>
              <a:rPr dirty="0"/>
              <a:t>✔ </a:t>
            </a:r>
            <a:r>
              <a:rPr lang="en-GB" dirty="0"/>
              <a:t>Dual Plate, Swing &amp; Lift Check Valves</a:t>
            </a:r>
          </a:p>
          <a:p>
            <a:r>
              <a:rPr dirty="0"/>
              <a:t>✔ </a:t>
            </a:r>
            <a:r>
              <a:rPr lang="en-IN" dirty="0"/>
              <a:t>Ball Valves (Trunnion, Floating)</a:t>
            </a:r>
            <a:endParaRPr dirty="0"/>
          </a:p>
          <a:p>
            <a:r>
              <a:rPr dirty="0"/>
              <a:t>✔ Cryogenic &amp; High-Temperature Valves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sz="4400" dirty="0">
                <a:latin typeface="Bahnschrift" panose="020B0502040204020203" pitchFamily="34" charset="0"/>
              </a:rPr>
              <a:t>M</a:t>
            </a:r>
            <a:r>
              <a:rPr lang="en-IN" sz="4400" dirty="0">
                <a:latin typeface="Bahnschrift" panose="020B0502040204020203" pitchFamily="34" charset="0"/>
              </a:rPr>
              <a:t>ATERIALS</a:t>
            </a:r>
            <a:r>
              <a:rPr sz="4400" dirty="0">
                <a:latin typeface="Bahnschrift" panose="020B0502040204020203" pitchFamily="34" charset="0"/>
              </a:rPr>
              <a:t> &amp; </a:t>
            </a:r>
            <a:r>
              <a:rPr lang="en-IN" sz="4400" dirty="0">
                <a:latin typeface="Bahnschrift" panose="020B0502040204020203" pitchFamily="34" charset="0"/>
              </a:rPr>
              <a:t>STANDARDS</a:t>
            </a:r>
            <a:endParaRPr sz="4400" dirty="0">
              <a:latin typeface="Bahnschrift" panose="020B0502040204020203" pitchFamily="34" charset="0"/>
            </a:endParaRPr>
          </a:p>
        </p:txBody>
      </p:sp>
      <p:sp>
        <p:nvSpPr>
          <p:cNvPr id="3" name="Content Placeholder 2"/>
          <p:cNvSpPr>
            <a:spLocks noGrp="1"/>
          </p:cNvSpPr>
          <p:nvPr>
            <p:ph idx="1"/>
          </p:nvPr>
        </p:nvSpPr>
        <p:spPr/>
        <p:txBody>
          <a:bodyPr/>
          <a:lstStyle/>
          <a:p>
            <a:r>
              <a:rPr dirty="0"/>
              <a:t>Materials Handled:</a:t>
            </a:r>
          </a:p>
          <a:p>
            <a:r>
              <a:rPr dirty="0"/>
              <a:t>- Carbon Steel, Stainless Steel,</a:t>
            </a:r>
            <a:r>
              <a:rPr lang="en-US" dirty="0"/>
              <a:t> Alloy Steel, </a:t>
            </a:r>
            <a:r>
              <a:rPr dirty="0"/>
              <a:t>Duplex, Super Duplex</a:t>
            </a:r>
          </a:p>
          <a:p>
            <a:r>
              <a:rPr dirty="0"/>
              <a:t>- Inconel, Monel, Hastelloy, Alloy 20, Bronze, Titanium</a:t>
            </a:r>
          </a:p>
          <a:p>
            <a:r>
              <a:rPr dirty="0"/>
              <a:t>Compliance &amp; Standards:</a:t>
            </a:r>
          </a:p>
          <a:p>
            <a:r>
              <a:rPr dirty="0"/>
              <a:t>- API 6D, API 600, API 602, API 598</a:t>
            </a:r>
          </a:p>
          <a:p>
            <a:r>
              <a:rPr dirty="0"/>
              <a:t>- ASME B16.34, BS 1873</a:t>
            </a:r>
            <a:r>
              <a:rPr lang="en-IN" dirty="0"/>
              <a:t>, BS 1868, BS 6755</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latin typeface="Bahnschrift" panose="020B0502040204020203" pitchFamily="34" charset="0"/>
              </a:rPr>
              <a:t>I</a:t>
            </a:r>
            <a:r>
              <a:rPr lang="en-IN" dirty="0">
                <a:latin typeface="Bahnschrift" panose="020B0502040204020203" pitchFamily="34" charset="0"/>
              </a:rPr>
              <a:t>NDUSTRIES</a:t>
            </a:r>
            <a:r>
              <a:rPr dirty="0">
                <a:latin typeface="Bahnschrift" panose="020B0502040204020203" pitchFamily="34" charset="0"/>
              </a:rPr>
              <a:t> W</a:t>
            </a:r>
            <a:r>
              <a:rPr lang="en-IN" dirty="0">
                <a:latin typeface="Bahnschrift" panose="020B0502040204020203" pitchFamily="34" charset="0"/>
              </a:rPr>
              <a:t>E</a:t>
            </a:r>
            <a:r>
              <a:rPr dirty="0">
                <a:latin typeface="Bahnschrift" panose="020B0502040204020203" pitchFamily="34" charset="0"/>
              </a:rPr>
              <a:t> S</a:t>
            </a:r>
            <a:r>
              <a:rPr lang="en-IN" dirty="0">
                <a:latin typeface="Bahnschrift" panose="020B0502040204020203" pitchFamily="34" charset="0"/>
              </a:rPr>
              <a:t>ERVE</a:t>
            </a:r>
            <a:endParaRPr dirty="0">
              <a:latin typeface="Bahnschrift" panose="020B0502040204020203" pitchFamily="34" charset="0"/>
            </a:endParaRPr>
          </a:p>
        </p:txBody>
      </p:sp>
      <p:sp>
        <p:nvSpPr>
          <p:cNvPr id="3" name="Content Placeholder 2"/>
          <p:cNvSpPr>
            <a:spLocks noGrp="1"/>
          </p:cNvSpPr>
          <p:nvPr>
            <p:ph idx="1"/>
          </p:nvPr>
        </p:nvSpPr>
        <p:spPr/>
        <p:txBody>
          <a:bodyPr>
            <a:normAutofit/>
          </a:bodyPr>
          <a:lstStyle/>
          <a:p>
            <a:r>
              <a:rPr dirty="0"/>
              <a:t>Diverse Industry Applications:</a:t>
            </a:r>
          </a:p>
          <a:p>
            <a:r>
              <a:rPr dirty="0"/>
              <a:t>🔹 Oil &amp; Gas</a:t>
            </a:r>
            <a:endParaRPr lang="en-IN" dirty="0"/>
          </a:p>
          <a:p>
            <a:r>
              <a:rPr dirty="0"/>
              <a:t>🔹 Petrochemicals &amp; Refineries</a:t>
            </a:r>
          </a:p>
          <a:p>
            <a:r>
              <a:rPr dirty="0"/>
              <a:t>🔹 Power Generation</a:t>
            </a:r>
          </a:p>
          <a:p>
            <a:r>
              <a:rPr dirty="0"/>
              <a:t>🔹 Fertilizers </a:t>
            </a:r>
            <a:r>
              <a:rPr lang="en-IN" dirty="0"/>
              <a:t>Industries</a:t>
            </a:r>
            <a:endParaRPr dirty="0"/>
          </a:p>
          <a:p>
            <a:r>
              <a:rPr dirty="0"/>
              <a:t>🔹 Marine &amp; Offshore</a:t>
            </a:r>
          </a:p>
          <a:p>
            <a:r>
              <a:rPr lang="en-IN" dirty="0"/>
              <a:t>🔹 Chemical Industries</a:t>
            </a:r>
            <a:endParaRPr dirty="0"/>
          </a:p>
          <a:p>
            <a:pPr marL="0" indent="0">
              <a:buNone/>
            </a:pPr>
            <a:endParaRPr dirty="0"/>
          </a:p>
        </p:txBody>
      </p:sp>
      <p:pic>
        <p:nvPicPr>
          <p:cNvPr id="5" name="Picture 4">
            <a:extLst>
              <a:ext uri="{FF2B5EF4-FFF2-40B4-BE49-F238E27FC236}">
                <a16:creationId xmlns:a16="http://schemas.microsoft.com/office/drawing/2014/main" id="{2DD28303-2C7D-4FA3-9C8D-C62C1A0B56B6}"/>
              </a:ext>
            </a:extLst>
          </p:cNvPr>
          <p:cNvPicPr>
            <a:picLocks noChangeAspect="1"/>
          </p:cNvPicPr>
          <p:nvPr/>
        </p:nvPicPr>
        <p:blipFill>
          <a:blip r:embed="rId2"/>
          <a:stretch>
            <a:fillRect/>
          </a:stretch>
        </p:blipFill>
        <p:spPr>
          <a:xfrm>
            <a:off x="7511988" y="233200"/>
            <a:ext cx="1350818" cy="1014153"/>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latin typeface="Bahnschrift" panose="020B0502040204020203" pitchFamily="34" charset="0"/>
              </a:rPr>
              <a:t>G</a:t>
            </a:r>
            <a:r>
              <a:rPr lang="en-IN" dirty="0">
                <a:latin typeface="Bahnschrift" panose="020B0502040204020203" pitchFamily="34" charset="0"/>
              </a:rPr>
              <a:t>LOBAL REACH</a:t>
            </a:r>
            <a:endParaRPr dirty="0">
              <a:latin typeface="Bahnschrift" panose="020B0502040204020203" pitchFamily="34" charset="0"/>
            </a:endParaRPr>
          </a:p>
        </p:txBody>
      </p:sp>
      <p:sp>
        <p:nvSpPr>
          <p:cNvPr id="3" name="Content Placeholder 2"/>
          <p:cNvSpPr>
            <a:spLocks noGrp="1"/>
          </p:cNvSpPr>
          <p:nvPr>
            <p:ph idx="1"/>
          </p:nvPr>
        </p:nvSpPr>
        <p:spPr/>
        <p:txBody>
          <a:bodyPr/>
          <a:lstStyle/>
          <a:p>
            <a:r>
              <a:rPr dirty="0"/>
              <a:t>Exporting to Countries:</a:t>
            </a:r>
            <a:r>
              <a:rPr lang="en-US" dirty="0"/>
              <a:t>-</a:t>
            </a:r>
            <a:endParaRPr dirty="0"/>
          </a:p>
          <a:p>
            <a:r>
              <a:rPr dirty="0"/>
              <a:t>- USA, </a:t>
            </a:r>
            <a:r>
              <a:rPr lang="en-US" dirty="0"/>
              <a:t>Africa</a:t>
            </a:r>
            <a:r>
              <a:rPr dirty="0"/>
              <a:t>, </a:t>
            </a:r>
            <a:r>
              <a:rPr lang="en-IN" dirty="0"/>
              <a:t>Middle East</a:t>
            </a:r>
            <a:r>
              <a:rPr dirty="0"/>
              <a:t>, Europe</a:t>
            </a:r>
            <a:r>
              <a:rPr lang="en-IN" dirty="0"/>
              <a:t> </a:t>
            </a:r>
            <a:endParaRPr dirty="0"/>
          </a:p>
          <a:p>
            <a:r>
              <a:rPr dirty="0"/>
              <a:t>- Participation in global exhibitions like Valve World</a:t>
            </a:r>
            <a:r>
              <a:rPr lang="en-IN" dirty="0"/>
              <a:t> - Germany</a:t>
            </a:r>
            <a:r>
              <a:rPr dirty="0"/>
              <a:t>, </a:t>
            </a:r>
            <a:r>
              <a:rPr lang="en-IN" dirty="0"/>
              <a:t>ACHEMA - Germany, OTC – Houston, USA.</a:t>
            </a:r>
            <a:endParaRPr dirty="0"/>
          </a:p>
          <a:p>
            <a:r>
              <a:rPr dirty="0"/>
              <a:t>- Government-approved vendor across multiple regions</a:t>
            </a:r>
            <a:endParaRPr lang="en-IN" dirty="0"/>
          </a:p>
          <a:p>
            <a:endParaRPr lang="en-IN" dirty="0"/>
          </a:p>
          <a:p>
            <a:pPr marL="0" indent="0">
              <a:buNone/>
            </a:pP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MANUFACTURING CAPABILITIES</a:t>
            </a:r>
            <a:endParaRPr dirty="0"/>
          </a:p>
        </p:txBody>
      </p:sp>
      <p:sp>
        <p:nvSpPr>
          <p:cNvPr id="3" name="Content Placeholder 2"/>
          <p:cNvSpPr>
            <a:spLocks noGrp="1"/>
          </p:cNvSpPr>
          <p:nvPr>
            <p:ph idx="1"/>
          </p:nvPr>
        </p:nvSpPr>
        <p:spPr/>
        <p:txBody>
          <a:bodyPr/>
          <a:lstStyle/>
          <a:p>
            <a:r>
              <a:rPr dirty="0"/>
              <a:t>Advanced Infrastructure:</a:t>
            </a:r>
          </a:p>
          <a:p>
            <a:r>
              <a:rPr dirty="0"/>
              <a:t>- CNC Machining, In-house Testing Facilities</a:t>
            </a:r>
          </a:p>
          <a:p>
            <a:r>
              <a:rPr lang="en-GB" dirty="0"/>
              <a:t>- Sand Casting, Forging &amp; Heat Treatment Facilities</a:t>
            </a:r>
          </a:p>
          <a:p>
            <a:r>
              <a:rPr dirty="0"/>
              <a:t>- In-house QA/QC team &amp; hydro testing up to 15,000 psi</a:t>
            </a:r>
          </a:p>
          <a:p>
            <a:r>
              <a:rPr dirty="0"/>
              <a:t>- Large stockholding capacity for urgent requirements</a:t>
            </a:r>
            <a:endParaRPr lang="en-IN" dirty="0"/>
          </a:p>
          <a:p>
            <a:endParaRPr lang="en-IN" dirty="0"/>
          </a:p>
          <a:p>
            <a:pPr marL="0" indent="0">
              <a:buNone/>
            </a:pP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517</TotalTime>
  <Words>780</Words>
  <Application>Microsoft Office PowerPoint</Application>
  <PresentationFormat>On-screen Show (4:3)</PresentationFormat>
  <Paragraphs>78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Bahnschrift</vt:lpstr>
      <vt:lpstr>Bahnschrift Light</vt:lpstr>
      <vt:lpstr>Calibri</vt:lpstr>
      <vt:lpstr>Calibri Light</vt:lpstr>
      <vt:lpstr>Retrospect</vt:lpstr>
      <vt:lpstr>PANCHVATI VALVES  &amp;  FLANGES PVT. LTD.</vt:lpstr>
      <vt:lpstr>COMPANY OVERVIEW</vt:lpstr>
      <vt:lpstr>OUR FOUNDER</vt:lpstr>
      <vt:lpstr>VISION &amp; MISSION</vt:lpstr>
      <vt:lpstr>PRODUCT PORTFOLIO</vt:lpstr>
      <vt:lpstr>MATERIALS &amp; STANDARDS</vt:lpstr>
      <vt:lpstr>INDUSTRIES WE SERVE</vt:lpstr>
      <vt:lpstr>GLOBAL REACH</vt:lpstr>
      <vt:lpstr>MANUFACTURING CAPABILITIES</vt:lpstr>
      <vt:lpstr>CERTIFICATIONS</vt:lpstr>
      <vt:lpstr>Why Choose Us?</vt:lpstr>
      <vt:lpstr>NATIONAL CLIENTS</vt:lpstr>
      <vt:lpstr>NATIONAL CLIENTS</vt:lpstr>
      <vt:lpstr>NATIONAL CLIENTS</vt:lpstr>
      <vt:lpstr>INTERNATIONAL CLIENTS</vt:lpstr>
      <vt:lpstr>Get in Touch</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PANCHVATI VALVES  &amp;  FLANGES PVT. LTD.</dc:title>
  <dc:subject/>
  <dc:creator/>
  <cp:keywords/>
  <dc:description>generated using python-pptx</dc:description>
  <cp:lastModifiedBy>Sai</cp:lastModifiedBy>
  <cp:revision>53</cp:revision>
  <cp:lastPrinted>2025-07-07T08:28:37Z</cp:lastPrinted>
  <dcterms:created xsi:type="dcterms:W3CDTF">2013-01-27T09:14:16Z</dcterms:created>
  <dcterms:modified xsi:type="dcterms:W3CDTF">2025-07-30T07:58:57Z</dcterms:modified>
  <cp:category/>
</cp:coreProperties>
</file>